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embeddedFontLst>
    <p:embeddedFont>
      <p:font typeface="Overpass Black"/>
      <p:bold r:id="rId105"/>
      <p:boldItalic r:id="rId106"/>
    </p:embeddedFont>
    <p:embeddedFont>
      <p:font typeface="Spartan"/>
      <p:regular r:id="rId107"/>
      <p:bold r:id="rId108"/>
    </p:embeddedFont>
    <p:embeddedFont>
      <p:font typeface="Fira Sans Extra Condensed Medium"/>
      <p:regular r:id="rId109"/>
      <p:bold r:id="rId110"/>
      <p:italic r:id="rId111"/>
      <p:boldItalic r:id="rId112"/>
    </p:embeddedFont>
    <p:embeddedFont>
      <p:font typeface="Overpass"/>
      <p:regular r:id="rId113"/>
      <p:bold r:id="rId114"/>
      <p:italic r:id="rId115"/>
      <p:boldItalic r:id="rId116"/>
    </p:embeddedFont>
    <p:embeddedFont>
      <p:font typeface="Suez One"/>
      <p:regular r:id="rId117"/>
    </p:embeddedFont>
    <p:embeddedFont>
      <p:font typeface="Open Sans SemiBold"/>
      <p:regular r:id="rId118"/>
      <p:bold r:id="rId119"/>
      <p:italic r:id="rId120"/>
      <p:boldItalic r:id="rId121"/>
    </p:embeddedFont>
    <p:embeddedFont>
      <p:font typeface="Josefin Sans"/>
      <p:regular r:id="rId122"/>
      <p:bold r:id="rId123"/>
      <p:italic r:id="rId124"/>
      <p:boldItalic r:id="rId125"/>
    </p:embeddedFont>
    <p:embeddedFont>
      <p:font typeface="Open Sans"/>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86567A-C1BE-4ADF-8D9E-3FB4CAF08A09}">
  <a:tblStyle styleId="{E386567A-C1BE-4ADF-8D9E-3FB4CAF08A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Spartan-regular.fntdata"/><Relationship Id="rId106" Type="http://schemas.openxmlformats.org/officeDocument/2006/relationships/font" Target="fonts/OverpassBlack-boldItalic.fntdata"/><Relationship Id="rId105" Type="http://schemas.openxmlformats.org/officeDocument/2006/relationships/font" Target="fonts/OverpassBlack-bold.fntdata"/><Relationship Id="rId104" Type="http://schemas.openxmlformats.org/officeDocument/2006/relationships/slide" Target="slides/slide99.xml"/><Relationship Id="rId109" Type="http://schemas.openxmlformats.org/officeDocument/2006/relationships/font" Target="fonts/FiraSansExtraCondensedMedium-regular.fntdata"/><Relationship Id="rId108" Type="http://schemas.openxmlformats.org/officeDocument/2006/relationships/font" Target="fonts/Spartan-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penSans-boldItalic.fntdata"/><Relationship Id="rId128" Type="http://schemas.openxmlformats.org/officeDocument/2006/relationships/font" Target="fonts/OpenSans-italic.fntdata"/><Relationship Id="rId127" Type="http://schemas.openxmlformats.org/officeDocument/2006/relationships/font" Target="fonts/OpenSans-bold.fntdata"/><Relationship Id="rId126" Type="http://schemas.openxmlformats.org/officeDocument/2006/relationships/font" Target="fonts/OpenSans-regular.fntdata"/><Relationship Id="rId26" Type="http://schemas.openxmlformats.org/officeDocument/2006/relationships/slide" Target="slides/slide21.xml"/><Relationship Id="rId121" Type="http://schemas.openxmlformats.org/officeDocument/2006/relationships/font" Target="fonts/OpenSansSemiBold-boldItalic.fntdata"/><Relationship Id="rId25" Type="http://schemas.openxmlformats.org/officeDocument/2006/relationships/slide" Target="slides/slide20.xml"/><Relationship Id="rId120" Type="http://schemas.openxmlformats.org/officeDocument/2006/relationships/font" Target="fonts/OpenSansSemi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JosefinSans-boldItalic.fntdata"/><Relationship Id="rId29" Type="http://schemas.openxmlformats.org/officeDocument/2006/relationships/slide" Target="slides/slide24.xml"/><Relationship Id="rId124" Type="http://schemas.openxmlformats.org/officeDocument/2006/relationships/font" Target="fonts/JosefinSans-italic.fntdata"/><Relationship Id="rId123" Type="http://schemas.openxmlformats.org/officeDocument/2006/relationships/font" Target="fonts/JosefinSans-bold.fntdata"/><Relationship Id="rId122" Type="http://schemas.openxmlformats.org/officeDocument/2006/relationships/font" Target="fonts/JosefinSans-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OpenSansSemiBold-regular.fntdata"/><Relationship Id="rId117" Type="http://schemas.openxmlformats.org/officeDocument/2006/relationships/font" Target="fonts/SuezOne-regular.fntdata"/><Relationship Id="rId116" Type="http://schemas.openxmlformats.org/officeDocument/2006/relationships/font" Target="fonts/Overpass-boldItalic.fntdata"/><Relationship Id="rId115" Type="http://schemas.openxmlformats.org/officeDocument/2006/relationships/font" Target="fonts/Overpass-italic.fntdata"/><Relationship Id="rId119" Type="http://schemas.openxmlformats.org/officeDocument/2006/relationships/font" Target="fonts/OpenSansSemiBold-bold.fntdata"/><Relationship Id="rId15" Type="http://schemas.openxmlformats.org/officeDocument/2006/relationships/slide" Target="slides/slide10.xml"/><Relationship Id="rId110" Type="http://schemas.openxmlformats.org/officeDocument/2006/relationships/font" Target="fonts/FiraSansExtraCondensedMedium-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verpass-bold.fntdata"/><Relationship Id="rId18" Type="http://schemas.openxmlformats.org/officeDocument/2006/relationships/slide" Target="slides/slide13.xml"/><Relationship Id="rId113" Type="http://schemas.openxmlformats.org/officeDocument/2006/relationships/font" Target="fonts/Overpass-regular.fntdata"/><Relationship Id="rId112" Type="http://schemas.openxmlformats.org/officeDocument/2006/relationships/font" Target="fonts/FiraSansExtraCondensedMedium-boldItalic.fntdata"/><Relationship Id="rId111" Type="http://schemas.openxmlformats.org/officeDocument/2006/relationships/font" Target="fonts/FiraSansExtraCondensedMedium-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d1b21da2b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d1b21da2b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of reinforcement learning is to find a “good” policy. </a:t>
            </a:r>
            <a:endParaRPr/>
          </a:p>
          <a:p>
            <a:pPr indent="0" lvl="0" marL="0" rtl="0" algn="l">
              <a:spcBef>
                <a:spcPts val="0"/>
              </a:spcBef>
              <a:spcAft>
                <a:spcPts val="0"/>
              </a:spcAft>
              <a:buNone/>
            </a:pPr>
            <a:r>
              <a:rPr lang="en"/>
              <a:t>But what does “good” mean?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d1b21da2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d1b21da2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RL, we have a goal in </a:t>
            </a:r>
            <a:r>
              <a:rPr lang="en"/>
              <a:t>mind</a:t>
            </a:r>
            <a:r>
              <a:rPr lang="en"/>
              <a:t>, regarding what we want the agent to achieve.</a:t>
            </a:r>
            <a:endParaRPr/>
          </a:p>
          <a:p>
            <a:pPr indent="0" lvl="0" marL="0" rtl="0" algn="l">
              <a:spcBef>
                <a:spcPts val="0"/>
              </a:spcBef>
              <a:spcAft>
                <a:spcPts val="0"/>
              </a:spcAft>
              <a:buNone/>
            </a:pPr>
            <a:r>
              <a:rPr lang="en"/>
              <a:t>From that goal, we will create a reward function that uses the current state of the environment to give some measure of how close the agent is to </a:t>
            </a:r>
            <a:r>
              <a:rPr lang="en"/>
              <a:t>achieving</a:t>
            </a:r>
            <a:r>
              <a:rPr lang="en"/>
              <a:t> its goal.</a:t>
            </a:r>
            <a:endParaRPr/>
          </a:p>
          <a:p>
            <a:pPr indent="0" lvl="0" marL="0" rtl="0" algn="l">
              <a:spcBef>
                <a:spcPts val="0"/>
              </a:spcBef>
              <a:spcAft>
                <a:spcPts val="0"/>
              </a:spcAft>
              <a:buNone/>
            </a:pPr>
            <a:r>
              <a:rPr lang="en"/>
              <a:t>The reward encourages behaviour by giving high scores to states that we want to achieve and low scores to those we don’t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including the action taken to calculate reward function is also common when we want to factor in the cost of taking actions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d1b21da2b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d1b21da2b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d1b21da2b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d1b21da2b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d1b21da2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d1b21da2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d1b21da2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d1b21da2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d1b21da2b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d1b21da2b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d1b21da2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d1b21da2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CFCFC"/>
                </a:highlight>
              </a:rPr>
              <a:t>The main upside to having a model is that </a:t>
            </a:r>
            <a:r>
              <a:rPr b="1" lang="en" sz="1200">
                <a:solidFill>
                  <a:schemeClr val="dk1"/>
                </a:solidFill>
                <a:highlight>
                  <a:srgbClr val="FCFCFC"/>
                </a:highlight>
              </a:rPr>
              <a:t>it allows the agent to plan</a:t>
            </a:r>
            <a:r>
              <a:rPr lang="en" sz="1200">
                <a:solidFill>
                  <a:schemeClr val="dk1"/>
                </a:solidFill>
                <a:highlight>
                  <a:srgbClr val="FCFCFC"/>
                </a:highlight>
              </a:rPr>
              <a:t> by thinking ahead, seeing what would happen for a range of possible choices, and explicitly deciding between its options.</a:t>
            </a:r>
            <a:endParaRPr sz="1200">
              <a:solidFill>
                <a:schemeClr val="dk1"/>
              </a:solidFill>
              <a:highlight>
                <a:srgbClr val="FCFCFC"/>
              </a:highlight>
            </a:endParaRPr>
          </a:p>
          <a:p>
            <a:pPr indent="0" lvl="0" marL="0" rtl="0" algn="l">
              <a:spcBef>
                <a:spcPts val="0"/>
              </a:spcBef>
              <a:spcAft>
                <a:spcPts val="0"/>
              </a:spcAft>
              <a:buNone/>
            </a:pPr>
            <a:r>
              <a:rPr lang="en" sz="1200">
                <a:solidFill>
                  <a:schemeClr val="dk1"/>
                </a:solidFill>
                <a:highlight>
                  <a:srgbClr val="FCFCFC"/>
                </a:highlight>
              </a:rPr>
              <a:t>Algorithms which use a model are called </a:t>
            </a:r>
            <a:r>
              <a:rPr b="1" lang="en" sz="1200">
                <a:solidFill>
                  <a:schemeClr val="dk1"/>
                </a:solidFill>
                <a:highlight>
                  <a:srgbClr val="FCFCFC"/>
                </a:highlight>
              </a:rPr>
              <a:t>model-based</a:t>
            </a:r>
            <a:r>
              <a:rPr lang="en" sz="1200">
                <a:solidFill>
                  <a:schemeClr val="dk1"/>
                </a:solidFill>
                <a:highlight>
                  <a:srgbClr val="FCFCFC"/>
                </a:highlight>
              </a:rPr>
              <a:t> methods, and those that don’t are called </a:t>
            </a:r>
            <a:r>
              <a:rPr b="1" lang="en" sz="1200">
                <a:solidFill>
                  <a:schemeClr val="dk1"/>
                </a:solidFill>
                <a:highlight>
                  <a:srgbClr val="FCFCFC"/>
                </a:highlight>
              </a:rPr>
              <a:t>model-free</a:t>
            </a:r>
            <a:r>
              <a:rPr lang="en" sz="1200">
                <a:solidFill>
                  <a:schemeClr val="dk1"/>
                </a:solidFill>
                <a:highlight>
                  <a:srgbClr val="FCFCFC"/>
                </a:highlight>
              </a:rPr>
              <a:t>. </a:t>
            </a:r>
            <a:endParaRPr sz="1200">
              <a:solidFill>
                <a:schemeClr val="dk1"/>
              </a:solidFill>
              <a:highlight>
                <a:srgbClr val="FCFCFC"/>
              </a:highlight>
            </a:endParaRPr>
          </a:p>
          <a:p>
            <a:pPr indent="0" lvl="0" marL="0" rtl="0" algn="l">
              <a:spcBef>
                <a:spcPts val="0"/>
              </a:spcBef>
              <a:spcAft>
                <a:spcPts val="0"/>
              </a:spcAft>
              <a:buNone/>
            </a:pPr>
            <a:r>
              <a:rPr lang="en" sz="1200">
                <a:solidFill>
                  <a:schemeClr val="dk1"/>
                </a:solidFill>
                <a:highlight>
                  <a:srgbClr val="FCFCFC"/>
                </a:highlight>
              </a:rPr>
              <a:t>model-free methods are more popular and have been more extensively developed and tested than model-based methods.</a:t>
            </a:r>
            <a:endParaRPr sz="1200">
              <a:solidFill>
                <a:schemeClr val="dk1"/>
              </a:solidFill>
              <a:highlight>
                <a:srgbClr val="FCFCFC"/>
              </a:highlight>
            </a:endParaRPr>
          </a:p>
          <a:p>
            <a:pPr indent="0" lvl="0" marL="0" rtl="0" algn="l">
              <a:spcBef>
                <a:spcPts val="0"/>
              </a:spcBef>
              <a:spcAft>
                <a:spcPts val="0"/>
              </a:spcAft>
              <a:buNone/>
            </a:pPr>
            <a:r>
              <a:t/>
            </a:r>
            <a:endParaRPr sz="1200">
              <a:solidFill>
                <a:schemeClr val="dk1"/>
              </a:solidFill>
              <a:highlight>
                <a:srgbClr val="FCFCFC"/>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10daa7f42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10daa7f42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d1b21da2b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d1b21da2b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a7274a1822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a7274a1822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09fcd90c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109fcd90c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a7274a182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a7274a182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0c034c9c7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0c034c9c7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0c034c9c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0c034c9c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a7274a18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a7274a1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d1b21da2b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d1b21da2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10c034c9c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10c034c9c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10c034c9c7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10c034c9c7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d1b21da2b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d1b21da2b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d1b21da2b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d1b21da2b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d1b21da2b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d1b21da2b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d1b21da2b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d1b21da2b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10be34df1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10be34df1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d1b21da2b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d1b21da2b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0cd85b8e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0cd85b8e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0cd85b8e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0cd85b8e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10cfd0cf7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10cfd0cf7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d1b21da2b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d1b21da2b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10daa7f426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10daa7f426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d1b21da2b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d1b21da2b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d1b21da2b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d1b21da2b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d1b21da2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d1b21da2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 is a machine learning technique for control problems– that is, applications where you want to choose actions to achieve a </a:t>
            </a:r>
            <a:r>
              <a:rPr lang="en"/>
              <a:t>particular goal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d1b21da2b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d1b21da2b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0daa7f426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0daa7f426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0ac8d9ee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10ac8d9ee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10ac8d9ee2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10ac8d9ee2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10ac8d9ee2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10ac8d9ee2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10ac8d9ee2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10ac8d9ee2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10ac8d9ee2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10ac8d9ee2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0ac8d9ee2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10ac8d9ee2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0ac8d9ee2d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0ac8d9ee2d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10daa7f426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10daa7f426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d1b21da2b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d1b21da2b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should we fire rockets to land the probe gently?</a:t>
            </a:r>
            <a:endParaRPr/>
          </a:p>
          <a:p>
            <a:pPr indent="0" lvl="0" marL="0" rtl="0" algn="l">
              <a:spcBef>
                <a:spcPts val="0"/>
              </a:spcBef>
              <a:spcAft>
                <a:spcPts val="0"/>
              </a:spcAft>
              <a:buNone/>
            </a:pPr>
            <a:r>
              <a:rPr lang="en"/>
              <a:t>How much torque should we apply to robotic joint to have it pick up an object?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10ac8d9ee2d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10ac8d9ee2d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10ac8d9ee2d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10ac8d9ee2d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10daa7f42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10daa7f42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0daa7f426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0daa7f426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0d84fd3b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0d84fd3b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0d84fd3b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0d84fd3b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0d84fd3bb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0d84fd3bb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0d84fd3bb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10d84fd3bb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0d84fd3bb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0d84fd3bb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0d84fd3bb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0d84fd3bb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d1b21da2b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d1b21da2b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reinforcement learning is to build a smart controller that will choose best action to take in a given situation.</a:t>
            </a:r>
            <a:endParaRPr/>
          </a:p>
          <a:p>
            <a:pPr indent="0" lvl="0" marL="0" rtl="0" algn="l">
              <a:spcBef>
                <a:spcPts val="0"/>
              </a:spcBef>
              <a:spcAft>
                <a:spcPts val="0"/>
              </a:spcAft>
              <a:buNone/>
            </a:pPr>
            <a:r>
              <a:rPr lang="en"/>
              <a:t>It’s a machine learning technique </a:t>
            </a:r>
            <a:r>
              <a:rPr lang="en"/>
              <a:t>because</a:t>
            </a:r>
            <a:r>
              <a:rPr lang="en"/>
              <a:t> the </a:t>
            </a:r>
            <a:r>
              <a:rPr lang="en"/>
              <a:t>choice</a:t>
            </a:r>
            <a:r>
              <a:rPr lang="en"/>
              <a:t> of action is learnt from experience.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10d84fd3bb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10d84fd3bb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10d84fd3b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10d84fd3b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10d84fd3bb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10d84fd3bb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10d84fd3b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10d84fd3b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10d84fd3bb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10d84fd3bb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10daa7f426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10daa7f426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0d84fd3bb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10d84fd3bb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10d84fd3bb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10d84fd3bb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10d84fd3bb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10d84fd3bb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10daa7f426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10daa7f426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d1b21da2b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d1b21da2b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0d84fd3bb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0d84fd3bb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10d84fd3bb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10d84fd3bb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0d84fd3bb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10d84fd3bb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10ac8d9eb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10ac8d9eb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g10d84fd3bb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10d84fd3b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10d84fd3bb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10d84fd3bb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10d84fd3bb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10d84fd3bb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0d84fd3bb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0d84fd3bb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0d84fd3bb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10d84fd3bb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10d84fd3bb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10d84fd3bb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d1b21da2b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d1b21da2b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10daa7f426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10daa7f426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10d84fd3bb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10d84fd3bb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10d84fd3bb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10d84fd3bb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10d84fd3bb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10d84fd3bb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10daa7f426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10daa7f426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10d84fd3bb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10d84fd3bb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10d84fd3bb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10d84fd3bb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10d84fd3bb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10d84fd3bb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10d84fd3bb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10d84fd3bb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10d84fd3bb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10d84fd3bb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d1b21da2b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d1b21da2b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10d84fd3bba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10d84fd3bb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10d84fd3bb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8" name="Google Shape;2938;g10d84fd3bb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10daa7f426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10daa7f426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10d84fd3bb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10d84fd3bb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10d84fd3bb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10d84fd3bb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10d84fd3bb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10d84fd3bb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10d84fd3bb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10d84fd3bb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10daa7f4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10daa7f4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10daa7f426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10daa7f426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10d84fd3bb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0" name="Google Shape;2990;g10d84fd3bb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2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7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7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 Id="rId4" Type="http://schemas.openxmlformats.org/officeDocument/2006/relationships/image" Target="../media/image70.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 Id="rId4" Type="http://schemas.openxmlformats.org/officeDocument/2006/relationships/image" Target="../media/image7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53.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82.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82.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91.png"/><Relationship Id="rId6" Type="http://schemas.openxmlformats.org/officeDocument/2006/relationships/image" Target="../media/image83.png"/><Relationship Id="rId7"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 Id="rId3" Type="http://schemas.openxmlformats.org/officeDocument/2006/relationships/image" Target="../media/image88.png"/><Relationship Id="rId4" Type="http://schemas.openxmlformats.org/officeDocument/2006/relationships/image" Target="../media/image95.png"/><Relationship Id="rId5"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98.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 Id="rId3" Type="http://schemas.openxmlformats.org/officeDocument/2006/relationships/image" Target="../media/image92.png"/><Relationship Id="rId4" Type="http://schemas.openxmlformats.org/officeDocument/2006/relationships/image" Target="../media/image90.png"/><Relationship Id="rId5"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 Id="rId3" Type="http://schemas.openxmlformats.org/officeDocument/2006/relationships/image" Target="../media/image9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94.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 Id="rId3" Type="http://schemas.openxmlformats.org/officeDocument/2006/relationships/image" Target="../media/image10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6.xml"/><Relationship Id="rId3" Type="http://schemas.openxmlformats.org/officeDocument/2006/relationships/image" Target="../media/image96.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 Id="rId3"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1.xml"/><Relationship Id="rId3" Type="http://schemas.openxmlformats.org/officeDocument/2006/relationships/image" Target="../media/image10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2.xml"/><Relationship Id="rId3" Type="http://schemas.openxmlformats.org/officeDocument/2006/relationships/image" Target="../media/image105.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3.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4.xml"/><Relationship Id="rId3" Type="http://schemas.openxmlformats.org/officeDocument/2006/relationships/image" Target="../media/image114.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113.png"/><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2.xml"/><Relationship Id="rId3" Type="http://schemas.openxmlformats.org/officeDocument/2006/relationships/image" Target="../media/image1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5.xml"/><Relationship Id="rId3" Type="http://schemas.openxmlformats.org/officeDocument/2006/relationships/image" Target="../media/image1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3.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7.png"/><Relationship Id="rId4" Type="http://schemas.openxmlformats.org/officeDocument/2006/relationships/image" Target="../media/image120.png"/><Relationship Id="rId5" Type="http://schemas.openxmlformats.org/officeDocument/2006/relationships/image" Target="../media/image1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0.xml"/><Relationship Id="rId3" Type="http://schemas.openxmlformats.org/officeDocument/2006/relationships/image" Target="../media/image1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2.png"/><Relationship Id="rId4" Type="http://schemas.openxmlformats.org/officeDocument/2006/relationships/image" Target="../media/image127.png"/><Relationship Id="rId5" Type="http://schemas.openxmlformats.org/officeDocument/2006/relationships/image" Target="../media/image1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 Id="rId3" Type="http://schemas.openxmlformats.org/officeDocument/2006/relationships/image" Target="../media/image1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hyperlink" Target="http://artint.info/html/ArtInt_268.html" TargetMode="External"/><Relationship Id="rId4" Type="http://schemas.openxmlformats.org/officeDocument/2006/relationships/hyperlink" Target="https://spinningup.openai.com/en/latest/user/introduction.html" TargetMode="External"/><Relationship Id="rId9" Type="http://schemas.openxmlformats.org/officeDocument/2006/relationships/hyperlink" Target="https://towardsdatascience.com/policy-gradient-reinforce-algorithm-with-baseline-e95ace11c1c4" TargetMode="External"/><Relationship Id="rId5" Type="http://schemas.openxmlformats.org/officeDocument/2006/relationships/hyperlink" Target="https://ai.stackexchange.com/questions/21485/how-and-when-should-we-update-the-q-target-in-deep-q-learning/21486" TargetMode="External"/><Relationship Id="rId6" Type="http://schemas.openxmlformats.org/officeDocument/2006/relationships/hyperlink" Target="https://www.analyticsvidhya.com/blog/2019/04/introduction-deep-q-learning-python/" TargetMode="External"/><Relationship Id="rId7" Type="http://schemas.openxmlformats.org/officeDocument/2006/relationships/hyperlink" Target="https://pylessons.com/CartPole-DDQN/" TargetMode="External"/><Relationship Id="rId8" Type="http://schemas.openxmlformats.org/officeDocument/2006/relationships/hyperlink" Target="https://medium.com/@leosimmons/double-dqn-implementation-to-solve-openai-gyms-cartpole-v-0-df554cd0614d" TargetMode="External"/><Relationship Id="rId10" Type="http://schemas.openxmlformats.org/officeDocument/2006/relationships/hyperlink" Target="https://medium.com/@thechrisyoon/deriving-policy-gradients-and-implementing-reinforce-f887949bd63"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8.xml"/><Relationship Id="rId3" Type="http://schemas.openxmlformats.org/officeDocument/2006/relationships/hyperlink" Target="https://towardsdatascience.com/proximal-policy-optimization-ppo-with-tensorflow-2-x-89c9430ecc26" TargetMode="External"/><Relationship Id="rId4" Type="http://schemas.openxmlformats.org/officeDocument/2006/relationships/hyperlink" Target="https://github.com/abhisheksuran/Reinforcement_Learning/blob/master/PPO.ipynb" TargetMode="External"/><Relationship Id="rId9" Type="http://schemas.openxmlformats.org/officeDocument/2006/relationships/hyperlink" Target="https://towardsdatascience.com/deep-deterministic-policy-gradients-explained-2d94655a9b7b" TargetMode="External"/><Relationship Id="rId5" Type="http://schemas.openxmlformats.org/officeDocument/2006/relationships/hyperlink" Target="https://pylessons.com/LunarLander-v2-PPO/" TargetMode="External"/><Relationship Id="rId6" Type="http://schemas.openxmlformats.org/officeDocument/2006/relationships/hyperlink" Target="https://github.com/pythonlessons/Reinforcement_Learning/blob/master/LunarLander-v2_PPO/LunarLander-v2_PPO.py" TargetMode="External"/><Relationship Id="rId7" Type="http://schemas.openxmlformats.org/officeDocument/2006/relationships/hyperlink" Target="https://jonathan-hui.medium.com/rl-proximal-policy-optimization-ppo-explained-77f014ec3f12" TargetMode="External"/><Relationship Id="rId8" Type="http://schemas.openxmlformats.org/officeDocument/2006/relationships/hyperlink" Target="https://towardsdatascience.com/deep-deterministic-policy-gradient-ddpg-theory-and-implementation-747a3010e82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Algorithms for Exploration and Exploitation in </a:t>
            </a:r>
            <a:r>
              <a:rPr lang="en" sz="3600"/>
              <a:t>Reinforcement Learning</a:t>
            </a:r>
            <a:endParaRPr sz="3600"/>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TEAM-05</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txBox="1"/>
          <p:nvPr/>
        </p:nvSpPr>
        <p:spPr>
          <a:xfrm>
            <a:off x="0" y="398550"/>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19MAT204</a:t>
            </a:r>
            <a:endParaRPr b="1" sz="1800">
              <a:solidFill>
                <a:schemeClr val="dk2"/>
              </a:solidFill>
              <a:latin typeface="Open Sans"/>
              <a:ea typeface="Open Sans"/>
              <a:cs typeface="Open Sans"/>
              <a:sym typeface="Open Sans"/>
            </a:endParaRPr>
          </a:p>
          <a:p>
            <a:pPr indent="0" lvl="0" marL="0" rtl="0" algn="ctr">
              <a:spcBef>
                <a:spcPts val="0"/>
              </a:spcBef>
              <a:spcAft>
                <a:spcPts val="0"/>
              </a:spcAft>
              <a:buNone/>
            </a:pPr>
            <a:r>
              <a:rPr b="1" lang="en" sz="1800">
                <a:solidFill>
                  <a:schemeClr val="dk2"/>
                </a:solidFill>
                <a:latin typeface="Open Sans"/>
                <a:ea typeface="Open Sans"/>
                <a:cs typeface="Open Sans"/>
                <a:sym typeface="Open Sans"/>
              </a:rPr>
              <a:t>MIS-3</a:t>
            </a:r>
            <a:endParaRPr b="1" sz="1800">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4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Policy</a:t>
            </a:r>
            <a:endParaRPr/>
          </a:p>
        </p:txBody>
      </p:sp>
      <p:pic>
        <p:nvPicPr>
          <p:cNvPr id="2184" name="Google Shape;2184;p45"/>
          <p:cNvPicPr preferRelativeResize="0"/>
          <p:nvPr/>
        </p:nvPicPr>
        <p:blipFill rotWithShape="1">
          <a:blip r:embed="rId3">
            <a:alphaModFix/>
          </a:blip>
          <a:srcRect b="2104" l="2315" r="1990" t="3081"/>
          <a:stretch/>
        </p:blipFill>
        <p:spPr>
          <a:xfrm>
            <a:off x="2178423" y="1269400"/>
            <a:ext cx="4649551" cy="2894226"/>
          </a:xfrm>
          <a:prstGeom prst="rect">
            <a:avLst/>
          </a:prstGeom>
          <a:noFill/>
          <a:ln>
            <a:noFill/>
          </a:ln>
        </p:spPr>
      </p:pic>
      <p:sp>
        <p:nvSpPr>
          <p:cNvPr id="2185" name="Google Shape;2185;p45"/>
          <p:cNvSpPr txBox="1"/>
          <p:nvPr/>
        </p:nvSpPr>
        <p:spPr>
          <a:xfrm>
            <a:off x="1964400" y="4482200"/>
            <a:ext cx="52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 rule for determining the action to take in a given situation.</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46"/>
          <p:cNvSpPr txBox="1"/>
          <p:nvPr>
            <p:ph type="ctrTitle"/>
          </p:nvPr>
        </p:nvSpPr>
        <p:spPr>
          <a:xfrm>
            <a:off x="735746" y="1106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How good is our </a:t>
            </a:r>
            <a:r>
              <a:rPr lang="en" sz="1400"/>
              <a:t>policy</a:t>
            </a:r>
            <a:r>
              <a:rPr lang="en" sz="1400"/>
              <a:t>?</a:t>
            </a:r>
            <a:endParaRPr sz="1400"/>
          </a:p>
          <a:p>
            <a:pPr indent="0" lvl="0" marL="0" rtl="0" algn="ctr">
              <a:spcBef>
                <a:spcPts val="0"/>
              </a:spcBef>
              <a:spcAft>
                <a:spcPts val="0"/>
              </a:spcAft>
              <a:buNone/>
            </a:pPr>
            <a:r>
              <a:rPr lang="en"/>
              <a:t>Rewards</a:t>
            </a:r>
            <a:endParaRPr/>
          </a:p>
        </p:txBody>
      </p:sp>
      <p:pic>
        <p:nvPicPr>
          <p:cNvPr id="2191" name="Google Shape;2191;p46"/>
          <p:cNvPicPr preferRelativeResize="0"/>
          <p:nvPr/>
        </p:nvPicPr>
        <p:blipFill>
          <a:blip r:embed="rId3">
            <a:alphaModFix/>
          </a:blip>
          <a:stretch>
            <a:fillRect/>
          </a:stretch>
        </p:blipFill>
        <p:spPr>
          <a:xfrm>
            <a:off x="824225" y="872300"/>
            <a:ext cx="7402401" cy="4150300"/>
          </a:xfrm>
          <a:prstGeom prst="rect">
            <a:avLst/>
          </a:prstGeom>
          <a:noFill/>
          <a:ln>
            <a:noFill/>
          </a:ln>
        </p:spPr>
      </p:pic>
      <p:pic>
        <p:nvPicPr>
          <p:cNvPr id="2192" name="Google Shape;2192;p46"/>
          <p:cNvPicPr preferRelativeResize="0"/>
          <p:nvPr/>
        </p:nvPicPr>
        <p:blipFill>
          <a:blip r:embed="rId4">
            <a:alphaModFix/>
          </a:blip>
          <a:stretch>
            <a:fillRect/>
          </a:stretch>
        </p:blipFill>
        <p:spPr>
          <a:xfrm>
            <a:off x="5836300" y="1432602"/>
            <a:ext cx="3015776" cy="1139150"/>
          </a:xfrm>
          <a:prstGeom prst="rect">
            <a:avLst/>
          </a:prstGeom>
          <a:noFill/>
          <a:ln>
            <a:noFill/>
          </a:ln>
        </p:spPr>
      </p:pic>
      <p:sp>
        <p:nvSpPr>
          <p:cNvPr id="2193" name="Google Shape;2193;p46"/>
          <p:cNvSpPr txBox="1"/>
          <p:nvPr/>
        </p:nvSpPr>
        <p:spPr>
          <a:xfrm>
            <a:off x="7983525" y="1538050"/>
            <a:ext cx="536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actions</a:t>
            </a:r>
            <a:endParaRPr sz="8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47"/>
          <p:cNvSpPr txBox="1"/>
          <p:nvPr>
            <p:ph type="ctrTitle"/>
          </p:nvPr>
        </p:nvSpPr>
        <p:spPr>
          <a:xfrm>
            <a:off x="736659" y="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algorithm</a:t>
            </a:r>
            <a:endParaRPr/>
          </a:p>
        </p:txBody>
      </p:sp>
      <p:pic>
        <p:nvPicPr>
          <p:cNvPr id="2199" name="Google Shape;2199;p47"/>
          <p:cNvPicPr preferRelativeResize="0"/>
          <p:nvPr/>
        </p:nvPicPr>
        <p:blipFill>
          <a:blip r:embed="rId3">
            <a:alphaModFix/>
          </a:blip>
          <a:stretch>
            <a:fillRect/>
          </a:stretch>
        </p:blipFill>
        <p:spPr>
          <a:xfrm>
            <a:off x="3000888" y="640775"/>
            <a:ext cx="3142225" cy="3346201"/>
          </a:xfrm>
          <a:prstGeom prst="rect">
            <a:avLst/>
          </a:prstGeom>
          <a:noFill/>
          <a:ln>
            <a:noFill/>
          </a:ln>
        </p:spPr>
      </p:pic>
      <p:sp>
        <p:nvSpPr>
          <p:cNvPr id="2200" name="Google Shape;2200;p47"/>
          <p:cNvSpPr txBox="1"/>
          <p:nvPr/>
        </p:nvSpPr>
        <p:spPr>
          <a:xfrm>
            <a:off x="1837950" y="4335225"/>
            <a:ext cx="624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Training algorithm tries to update policy towards actions that will receive more reward</a:t>
            </a:r>
            <a:endParaRPr sz="11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48"/>
          <p:cNvSpPr txBox="1"/>
          <p:nvPr/>
        </p:nvSpPr>
        <p:spPr>
          <a:xfrm>
            <a:off x="2584325" y="3052025"/>
            <a:ext cx="447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2"/>
                </a:solidFill>
                <a:latin typeface="Open Sans"/>
                <a:ea typeface="Open Sans"/>
                <a:cs typeface="Open Sans"/>
                <a:sym typeface="Open Sans"/>
              </a:rPr>
              <a:t>Actors and Critics</a:t>
            </a:r>
            <a:endParaRPr b="1" sz="3600">
              <a:solidFill>
                <a:schemeClr val="dk2"/>
              </a:solidFill>
              <a:latin typeface="Open Sans"/>
              <a:ea typeface="Open Sans"/>
              <a:cs typeface="Open Sans"/>
              <a:sym typeface="Open Sans"/>
            </a:endParaRPr>
          </a:p>
        </p:txBody>
      </p:sp>
      <p:sp>
        <p:nvSpPr>
          <p:cNvPr id="2206" name="Google Shape;2206;p48"/>
          <p:cNvSpPr txBox="1"/>
          <p:nvPr/>
        </p:nvSpPr>
        <p:spPr>
          <a:xfrm>
            <a:off x="3075575" y="563975"/>
            <a:ext cx="348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dk2"/>
                </a:solidFill>
                <a:latin typeface="Open Sans"/>
                <a:ea typeface="Open Sans"/>
                <a:cs typeface="Open Sans"/>
                <a:sym typeface="Open Sans"/>
              </a:rPr>
              <a:t>AGENTS </a:t>
            </a:r>
            <a:endParaRPr b="1" sz="6000">
              <a:solidFill>
                <a:schemeClr val="dk2"/>
              </a:solidFill>
              <a:latin typeface="Open Sans"/>
              <a:ea typeface="Open Sans"/>
              <a:cs typeface="Open Sans"/>
              <a:sym typeface="Open Sans"/>
            </a:endParaRPr>
          </a:p>
        </p:txBody>
      </p:sp>
      <p:cxnSp>
        <p:nvCxnSpPr>
          <p:cNvPr id="2207" name="Google Shape;2207;p48"/>
          <p:cNvCxnSpPr>
            <a:stCxn id="2206" idx="2"/>
          </p:cNvCxnSpPr>
          <p:nvPr/>
        </p:nvCxnSpPr>
        <p:spPr>
          <a:xfrm>
            <a:off x="4820225" y="1672175"/>
            <a:ext cx="22500" cy="1125300"/>
          </a:xfrm>
          <a:prstGeom prst="straightConnector1">
            <a:avLst/>
          </a:prstGeom>
          <a:noFill/>
          <a:ln cap="flat" cmpd="sng" w="9525">
            <a:solidFill>
              <a:schemeClr val="dk2"/>
            </a:solidFill>
            <a:prstDash val="solid"/>
            <a:round/>
            <a:headEnd len="med" w="med" type="none"/>
            <a:tailEnd len="med" w="med" type="triangle"/>
          </a:ln>
        </p:spPr>
      </p:cxnSp>
      <p:sp>
        <p:nvSpPr>
          <p:cNvPr id="2208" name="Google Shape;2208;p48"/>
          <p:cNvSpPr/>
          <p:nvPr/>
        </p:nvSpPr>
        <p:spPr>
          <a:xfrm rot="5400000">
            <a:off x="4643525" y="1001000"/>
            <a:ext cx="353400" cy="426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4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a:t>
            </a:r>
            <a:endParaRPr/>
          </a:p>
        </p:txBody>
      </p:sp>
      <p:pic>
        <p:nvPicPr>
          <p:cNvPr id="2214" name="Google Shape;2214;p49"/>
          <p:cNvPicPr preferRelativeResize="0"/>
          <p:nvPr/>
        </p:nvPicPr>
        <p:blipFill>
          <a:blip r:embed="rId3">
            <a:alphaModFix/>
          </a:blip>
          <a:stretch>
            <a:fillRect/>
          </a:stretch>
        </p:blipFill>
        <p:spPr>
          <a:xfrm>
            <a:off x="2953650" y="1197700"/>
            <a:ext cx="3238500" cy="847725"/>
          </a:xfrm>
          <a:prstGeom prst="rect">
            <a:avLst/>
          </a:prstGeom>
          <a:noFill/>
          <a:ln>
            <a:noFill/>
          </a:ln>
        </p:spPr>
      </p:pic>
      <p:sp>
        <p:nvSpPr>
          <p:cNvPr id="2215" name="Google Shape;2215;p49"/>
          <p:cNvSpPr txBox="1"/>
          <p:nvPr/>
        </p:nvSpPr>
        <p:spPr>
          <a:xfrm>
            <a:off x="1711000" y="2246350"/>
            <a:ext cx="583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Actor maps </a:t>
            </a:r>
            <a:r>
              <a:rPr lang="en">
                <a:latin typeface="Open Sans"/>
                <a:ea typeface="Open Sans"/>
                <a:cs typeface="Open Sans"/>
                <a:sym typeface="Open Sans"/>
              </a:rPr>
              <a:t>observations</a:t>
            </a:r>
            <a:r>
              <a:rPr lang="en">
                <a:latin typeface="Open Sans"/>
                <a:ea typeface="Open Sans"/>
                <a:cs typeface="Open Sans"/>
                <a:sym typeface="Open Sans"/>
              </a:rPr>
              <a:t> to actions </a:t>
            </a:r>
            <a:endParaRPr>
              <a:latin typeface="Open Sans"/>
              <a:ea typeface="Open Sans"/>
              <a:cs typeface="Open Sans"/>
              <a:sym typeface="Open Sans"/>
            </a:endParaRPr>
          </a:p>
        </p:txBody>
      </p:sp>
      <p:pic>
        <p:nvPicPr>
          <p:cNvPr id="2216" name="Google Shape;2216;p49"/>
          <p:cNvPicPr preferRelativeResize="0"/>
          <p:nvPr/>
        </p:nvPicPr>
        <p:blipFill>
          <a:blip r:embed="rId4">
            <a:alphaModFix/>
          </a:blip>
          <a:stretch>
            <a:fillRect/>
          </a:stretch>
        </p:blipFill>
        <p:spPr>
          <a:xfrm>
            <a:off x="246850" y="3596725"/>
            <a:ext cx="4772025" cy="838200"/>
          </a:xfrm>
          <a:prstGeom prst="rect">
            <a:avLst/>
          </a:prstGeom>
          <a:noFill/>
          <a:ln>
            <a:noFill/>
          </a:ln>
        </p:spPr>
      </p:pic>
      <p:pic>
        <p:nvPicPr>
          <p:cNvPr id="2217" name="Google Shape;2217;p49"/>
          <p:cNvPicPr preferRelativeResize="0"/>
          <p:nvPr/>
        </p:nvPicPr>
        <p:blipFill>
          <a:blip r:embed="rId5">
            <a:alphaModFix/>
          </a:blip>
          <a:stretch>
            <a:fillRect/>
          </a:stretch>
        </p:blipFill>
        <p:spPr>
          <a:xfrm>
            <a:off x="5202775" y="3558625"/>
            <a:ext cx="3724275" cy="914400"/>
          </a:xfrm>
          <a:prstGeom prst="rect">
            <a:avLst/>
          </a:prstGeom>
          <a:noFill/>
          <a:ln>
            <a:noFill/>
          </a:ln>
        </p:spPr>
      </p:pic>
      <p:cxnSp>
        <p:nvCxnSpPr>
          <p:cNvPr id="2218" name="Google Shape;2218;p49"/>
          <p:cNvCxnSpPr/>
          <p:nvPr/>
        </p:nvCxnSpPr>
        <p:spPr>
          <a:xfrm>
            <a:off x="5070025" y="3327525"/>
            <a:ext cx="0" cy="1522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5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t>
            </a:r>
            <a:endParaRPr/>
          </a:p>
        </p:txBody>
      </p:sp>
      <p:pic>
        <p:nvPicPr>
          <p:cNvPr id="2224" name="Google Shape;2224;p50"/>
          <p:cNvPicPr preferRelativeResize="0"/>
          <p:nvPr/>
        </p:nvPicPr>
        <p:blipFill>
          <a:blip r:embed="rId3">
            <a:alphaModFix/>
          </a:blip>
          <a:stretch>
            <a:fillRect/>
          </a:stretch>
        </p:blipFill>
        <p:spPr>
          <a:xfrm>
            <a:off x="3191775" y="1061250"/>
            <a:ext cx="2762250" cy="952500"/>
          </a:xfrm>
          <a:prstGeom prst="rect">
            <a:avLst/>
          </a:prstGeom>
          <a:noFill/>
          <a:ln>
            <a:noFill/>
          </a:ln>
        </p:spPr>
      </p:pic>
      <p:sp>
        <p:nvSpPr>
          <p:cNvPr id="2225" name="Google Shape;2225;p50"/>
          <p:cNvSpPr txBox="1"/>
          <p:nvPr/>
        </p:nvSpPr>
        <p:spPr>
          <a:xfrm>
            <a:off x="1627025" y="2277825"/>
            <a:ext cx="639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Critics don’t directly choose an action.</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They just critique how good it is to be in a particular situation </a:t>
            </a:r>
            <a:endParaRPr>
              <a:latin typeface="Open Sans"/>
              <a:ea typeface="Open Sans"/>
              <a:cs typeface="Open Sans"/>
              <a:sym typeface="Open Sans"/>
            </a:endParaRPr>
          </a:p>
        </p:txBody>
      </p:sp>
      <p:pic>
        <p:nvPicPr>
          <p:cNvPr id="2226" name="Google Shape;2226;p50"/>
          <p:cNvPicPr preferRelativeResize="0"/>
          <p:nvPr/>
        </p:nvPicPr>
        <p:blipFill>
          <a:blip r:embed="rId4">
            <a:alphaModFix/>
          </a:blip>
          <a:stretch>
            <a:fillRect/>
          </a:stretch>
        </p:blipFill>
        <p:spPr>
          <a:xfrm>
            <a:off x="330850" y="3707125"/>
            <a:ext cx="3695700" cy="942975"/>
          </a:xfrm>
          <a:prstGeom prst="rect">
            <a:avLst/>
          </a:prstGeom>
          <a:noFill/>
          <a:ln>
            <a:noFill/>
          </a:ln>
        </p:spPr>
      </p:pic>
      <p:cxnSp>
        <p:nvCxnSpPr>
          <p:cNvPr id="2227" name="Google Shape;2227;p50"/>
          <p:cNvCxnSpPr/>
          <p:nvPr/>
        </p:nvCxnSpPr>
        <p:spPr>
          <a:xfrm>
            <a:off x="4482200" y="3306525"/>
            <a:ext cx="0" cy="1585200"/>
          </a:xfrm>
          <a:prstGeom prst="straightConnector1">
            <a:avLst/>
          </a:prstGeom>
          <a:noFill/>
          <a:ln cap="flat" cmpd="sng" w="9525">
            <a:solidFill>
              <a:schemeClr val="dk2"/>
            </a:solidFill>
            <a:prstDash val="solid"/>
            <a:round/>
            <a:headEnd len="med" w="med" type="none"/>
            <a:tailEnd len="med" w="med" type="none"/>
          </a:ln>
        </p:spPr>
      </p:cxnSp>
      <p:pic>
        <p:nvPicPr>
          <p:cNvPr id="2228" name="Google Shape;2228;p50"/>
          <p:cNvPicPr preferRelativeResize="0"/>
          <p:nvPr/>
        </p:nvPicPr>
        <p:blipFill>
          <a:blip r:embed="rId5">
            <a:alphaModFix/>
          </a:blip>
          <a:stretch>
            <a:fillRect/>
          </a:stretch>
        </p:blipFill>
        <p:spPr>
          <a:xfrm>
            <a:off x="4693300" y="3730938"/>
            <a:ext cx="3638550" cy="89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5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agents</a:t>
            </a:r>
            <a:endParaRPr/>
          </a:p>
        </p:txBody>
      </p:sp>
      <p:cxnSp>
        <p:nvCxnSpPr>
          <p:cNvPr id="2234" name="Google Shape;2234;p51"/>
          <p:cNvCxnSpPr/>
          <p:nvPr/>
        </p:nvCxnSpPr>
        <p:spPr>
          <a:xfrm>
            <a:off x="2865650" y="1333100"/>
            <a:ext cx="0" cy="3086100"/>
          </a:xfrm>
          <a:prstGeom prst="straightConnector1">
            <a:avLst/>
          </a:prstGeom>
          <a:noFill/>
          <a:ln cap="flat" cmpd="sng" w="9525">
            <a:solidFill>
              <a:schemeClr val="dk2"/>
            </a:solidFill>
            <a:prstDash val="solid"/>
            <a:round/>
            <a:headEnd len="med" w="med" type="none"/>
            <a:tailEnd len="med" w="med" type="none"/>
          </a:ln>
        </p:spPr>
      </p:cxnSp>
      <p:cxnSp>
        <p:nvCxnSpPr>
          <p:cNvPr id="2235" name="Google Shape;2235;p51"/>
          <p:cNvCxnSpPr/>
          <p:nvPr/>
        </p:nvCxnSpPr>
        <p:spPr>
          <a:xfrm>
            <a:off x="6171150" y="1333100"/>
            <a:ext cx="0" cy="3086100"/>
          </a:xfrm>
          <a:prstGeom prst="straightConnector1">
            <a:avLst/>
          </a:prstGeom>
          <a:noFill/>
          <a:ln cap="flat" cmpd="sng" w="9525">
            <a:solidFill>
              <a:schemeClr val="dk2"/>
            </a:solidFill>
            <a:prstDash val="solid"/>
            <a:round/>
            <a:headEnd len="med" w="med" type="none"/>
            <a:tailEnd len="med" w="med" type="none"/>
          </a:ln>
        </p:spPr>
      </p:cxnSp>
      <p:pic>
        <p:nvPicPr>
          <p:cNvPr id="2236" name="Google Shape;2236;p51"/>
          <p:cNvPicPr preferRelativeResize="0"/>
          <p:nvPr/>
        </p:nvPicPr>
        <p:blipFill>
          <a:blip r:embed="rId3">
            <a:alphaModFix/>
          </a:blip>
          <a:stretch>
            <a:fillRect/>
          </a:stretch>
        </p:blipFill>
        <p:spPr>
          <a:xfrm>
            <a:off x="3043586" y="2490089"/>
            <a:ext cx="2949625" cy="772125"/>
          </a:xfrm>
          <a:prstGeom prst="rect">
            <a:avLst/>
          </a:prstGeom>
          <a:noFill/>
          <a:ln>
            <a:noFill/>
          </a:ln>
        </p:spPr>
      </p:pic>
      <p:pic>
        <p:nvPicPr>
          <p:cNvPr id="2237" name="Google Shape;2237;p51"/>
          <p:cNvPicPr preferRelativeResize="0"/>
          <p:nvPr/>
        </p:nvPicPr>
        <p:blipFill>
          <a:blip r:embed="rId3">
            <a:alphaModFix/>
          </a:blip>
          <a:stretch>
            <a:fillRect/>
          </a:stretch>
        </p:blipFill>
        <p:spPr>
          <a:xfrm>
            <a:off x="6349100" y="2202375"/>
            <a:ext cx="2577200" cy="674625"/>
          </a:xfrm>
          <a:prstGeom prst="rect">
            <a:avLst/>
          </a:prstGeom>
          <a:noFill/>
          <a:ln>
            <a:noFill/>
          </a:ln>
        </p:spPr>
      </p:pic>
      <p:pic>
        <p:nvPicPr>
          <p:cNvPr id="2238" name="Google Shape;2238;p51"/>
          <p:cNvPicPr preferRelativeResize="0"/>
          <p:nvPr/>
        </p:nvPicPr>
        <p:blipFill>
          <a:blip r:embed="rId4">
            <a:alphaModFix/>
          </a:blip>
          <a:stretch>
            <a:fillRect/>
          </a:stretch>
        </p:blipFill>
        <p:spPr>
          <a:xfrm>
            <a:off x="326600" y="2538850"/>
            <a:ext cx="2239148" cy="772125"/>
          </a:xfrm>
          <a:prstGeom prst="rect">
            <a:avLst/>
          </a:prstGeom>
          <a:noFill/>
          <a:ln>
            <a:noFill/>
          </a:ln>
        </p:spPr>
      </p:pic>
      <p:pic>
        <p:nvPicPr>
          <p:cNvPr id="2239" name="Google Shape;2239;p51"/>
          <p:cNvPicPr preferRelativeResize="0"/>
          <p:nvPr/>
        </p:nvPicPr>
        <p:blipFill>
          <a:blip r:embed="rId4">
            <a:alphaModFix/>
          </a:blip>
          <a:stretch>
            <a:fillRect/>
          </a:stretch>
        </p:blipFill>
        <p:spPr>
          <a:xfrm>
            <a:off x="6471025" y="2932700"/>
            <a:ext cx="2239148" cy="772125"/>
          </a:xfrm>
          <a:prstGeom prst="rect">
            <a:avLst/>
          </a:prstGeom>
          <a:noFill/>
          <a:ln>
            <a:noFill/>
          </a:ln>
        </p:spPr>
      </p:pic>
      <p:sp>
        <p:nvSpPr>
          <p:cNvPr id="2240" name="Google Shape;2240;p51"/>
          <p:cNvSpPr txBox="1"/>
          <p:nvPr/>
        </p:nvSpPr>
        <p:spPr>
          <a:xfrm>
            <a:off x="1102175" y="1207150"/>
            <a:ext cx="69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pen Sans"/>
                <a:ea typeface="Open Sans"/>
                <a:cs typeface="Open Sans"/>
                <a:sym typeface="Open Sans"/>
              </a:rPr>
              <a:t>1</a:t>
            </a:r>
            <a:endParaRPr sz="3600">
              <a:latin typeface="Open Sans"/>
              <a:ea typeface="Open Sans"/>
              <a:cs typeface="Open Sans"/>
              <a:sym typeface="Open Sans"/>
            </a:endParaRPr>
          </a:p>
        </p:txBody>
      </p:sp>
      <p:sp>
        <p:nvSpPr>
          <p:cNvPr id="2241" name="Google Shape;2241;p51"/>
          <p:cNvSpPr txBox="1"/>
          <p:nvPr/>
        </p:nvSpPr>
        <p:spPr>
          <a:xfrm>
            <a:off x="4280075" y="1207150"/>
            <a:ext cx="69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pen Sans"/>
                <a:ea typeface="Open Sans"/>
                <a:cs typeface="Open Sans"/>
                <a:sym typeface="Open Sans"/>
              </a:rPr>
              <a:t>2</a:t>
            </a:r>
            <a:endParaRPr sz="3600">
              <a:latin typeface="Open Sans"/>
              <a:ea typeface="Open Sans"/>
              <a:cs typeface="Open Sans"/>
              <a:sym typeface="Open Sans"/>
            </a:endParaRPr>
          </a:p>
        </p:txBody>
      </p:sp>
      <p:sp>
        <p:nvSpPr>
          <p:cNvPr id="2242" name="Google Shape;2242;p51"/>
          <p:cNvSpPr txBox="1"/>
          <p:nvPr/>
        </p:nvSpPr>
        <p:spPr>
          <a:xfrm>
            <a:off x="7413600" y="1207150"/>
            <a:ext cx="69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Open Sans"/>
                <a:ea typeface="Open Sans"/>
                <a:cs typeface="Open Sans"/>
                <a:sym typeface="Open Sans"/>
              </a:rPr>
              <a:t>3</a:t>
            </a:r>
            <a:endParaRPr sz="36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pic>
        <p:nvPicPr>
          <p:cNvPr id="2247" name="Google Shape;2247;p52"/>
          <p:cNvPicPr preferRelativeResize="0"/>
          <p:nvPr/>
        </p:nvPicPr>
        <p:blipFill>
          <a:blip r:embed="rId3">
            <a:alphaModFix/>
          </a:blip>
          <a:stretch>
            <a:fillRect/>
          </a:stretch>
        </p:blipFill>
        <p:spPr>
          <a:xfrm>
            <a:off x="1497275" y="796225"/>
            <a:ext cx="6307374" cy="3265525"/>
          </a:xfrm>
          <a:prstGeom prst="rect">
            <a:avLst/>
          </a:prstGeom>
          <a:noFill/>
          <a:ln>
            <a:noFill/>
          </a:ln>
        </p:spPr>
      </p:pic>
      <p:sp>
        <p:nvSpPr>
          <p:cNvPr id="2248" name="Google Shape;2248;p52"/>
          <p:cNvSpPr txBox="1"/>
          <p:nvPr/>
        </p:nvSpPr>
        <p:spPr>
          <a:xfrm>
            <a:off x="2124650" y="178850"/>
            <a:ext cx="514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Open Sans"/>
                <a:ea typeface="Open Sans"/>
                <a:cs typeface="Open Sans"/>
                <a:sym typeface="Open Sans"/>
              </a:rPr>
              <a:t>Model-Free and Model-Based</a:t>
            </a:r>
            <a:endParaRPr b="1" sz="1800">
              <a:solidFill>
                <a:schemeClr val="dk2"/>
              </a:solidFill>
              <a:latin typeface="Open Sans"/>
              <a:ea typeface="Open Sans"/>
              <a:cs typeface="Open Sans"/>
              <a:sym typeface="Open Sans"/>
            </a:endParaRPr>
          </a:p>
        </p:txBody>
      </p:sp>
      <p:cxnSp>
        <p:nvCxnSpPr>
          <p:cNvPr id="2249" name="Google Shape;2249;p52"/>
          <p:cNvCxnSpPr/>
          <p:nvPr/>
        </p:nvCxnSpPr>
        <p:spPr>
          <a:xfrm flipH="1" rot="10800000">
            <a:off x="5873175" y="1373550"/>
            <a:ext cx="565200" cy="178800"/>
          </a:xfrm>
          <a:prstGeom prst="straightConnector1">
            <a:avLst/>
          </a:prstGeom>
          <a:noFill/>
          <a:ln cap="flat" cmpd="sng" w="9525">
            <a:solidFill>
              <a:schemeClr val="dk2"/>
            </a:solidFill>
            <a:prstDash val="solid"/>
            <a:round/>
            <a:headEnd len="med" w="med" type="none"/>
            <a:tailEnd len="med" w="med" type="triangle"/>
          </a:ln>
        </p:spPr>
      </p:cxnSp>
      <p:sp>
        <p:nvSpPr>
          <p:cNvPr id="2250" name="Google Shape;2250;p52"/>
          <p:cNvSpPr txBox="1"/>
          <p:nvPr/>
        </p:nvSpPr>
        <p:spPr>
          <a:xfrm>
            <a:off x="6481250" y="922825"/>
            <a:ext cx="229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State, action, probability, reward</a:t>
            </a:r>
            <a:endParaRPr sz="1200">
              <a:latin typeface="Open Sans"/>
              <a:ea typeface="Open Sans"/>
              <a:cs typeface="Open Sans"/>
              <a:sym typeface="Open Sans"/>
            </a:endParaRPr>
          </a:p>
        </p:txBody>
      </p:sp>
      <p:cxnSp>
        <p:nvCxnSpPr>
          <p:cNvPr id="2251" name="Google Shape;2251;p52"/>
          <p:cNvCxnSpPr/>
          <p:nvPr/>
        </p:nvCxnSpPr>
        <p:spPr>
          <a:xfrm rot="10800000">
            <a:off x="2889975" y="1394850"/>
            <a:ext cx="572400" cy="157500"/>
          </a:xfrm>
          <a:prstGeom prst="straightConnector1">
            <a:avLst/>
          </a:prstGeom>
          <a:noFill/>
          <a:ln cap="flat" cmpd="sng" w="9525">
            <a:solidFill>
              <a:schemeClr val="dk2"/>
            </a:solidFill>
            <a:prstDash val="solid"/>
            <a:round/>
            <a:headEnd len="med" w="med" type="none"/>
            <a:tailEnd len="med" w="med" type="triangle"/>
          </a:ln>
        </p:spPr>
      </p:cxnSp>
      <p:sp>
        <p:nvSpPr>
          <p:cNvPr id="2252" name="Google Shape;2252;p52"/>
          <p:cNvSpPr txBox="1"/>
          <p:nvPr/>
        </p:nvSpPr>
        <p:spPr>
          <a:xfrm>
            <a:off x="1380650" y="987200"/>
            <a:ext cx="145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State, acti</a:t>
            </a:r>
            <a:r>
              <a:rPr lang="en" sz="1000">
                <a:latin typeface="Open Sans"/>
                <a:ea typeface="Open Sans"/>
                <a:cs typeface="Open Sans"/>
                <a:sym typeface="Open Sans"/>
              </a:rPr>
              <a:t>o</a:t>
            </a:r>
            <a:r>
              <a:rPr lang="en" sz="1000">
                <a:latin typeface="Open Sans"/>
                <a:ea typeface="Open Sans"/>
                <a:cs typeface="Open Sans"/>
                <a:sym typeface="Open Sans"/>
              </a:rPr>
              <a:t>n, reward</a:t>
            </a:r>
            <a:endParaRPr sz="1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5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On-policy vs Off-policy</a:t>
            </a:r>
            <a:endParaRPr/>
          </a:p>
        </p:txBody>
      </p:sp>
      <p:sp>
        <p:nvSpPr>
          <p:cNvPr id="2258" name="Google Shape;2258;p53"/>
          <p:cNvSpPr txBox="1"/>
          <p:nvPr/>
        </p:nvSpPr>
        <p:spPr>
          <a:xfrm>
            <a:off x="1143000" y="1481375"/>
            <a:ext cx="7542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b="1" lang="en">
                <a:highlight>
                  <a:srgbClr val="FFFFFF"/>
                </a:highlight>
                <a:latin typeface="Open Sans"/>
                <a:ea typeface="Open Sans"/>
                <a:cs typeface="Open Sans"/>
                <a:sym typeface="Open Sans"/>
              </a:rPr>
              <a:t>An off-policy learner learns the value of the optimal policy i</a:t>
            </a:r>
            <a:r>
              <a:rPr b="1" lang="en" u="sng">
                <a:highlight>
                  <a:srgbClr val="FFFFFF"/>
                </a:highlight>
                <a:latin typeface="Open Sans"/>
                <a:ea typeface="Open Sans"/>
                <a:cs typeface="Open Sans"/>
                <a:sym typeface="Open Sans"/>
              </a:rPr>
              <a:t>ndependently of the agent's actions. </a:t>
            </a:r>
            <a:endParaRPr b="1" u="sng">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highlight>
                <a:srgbClr val="FFFFFF"/>
              </a:highlight>
              <a:latin typeface="Open Sans"/>
              <a:ea typeface="Open Sans"/>
              <a:cs typeface="Open Sans"/>
              <a:sym typeface="Open Sans"/>
            </a:endParaRPr>
          </a:p>
          <a:p>
            <a:pPr indent="0" lvl="0" marL="0" rtl="0" algn="l">
              <a:spcBef>
                <a:spcPts val="0"/>
              </a:spcBef>
              <a:spcAft>
                <a:spcPts val="0"/>
              </a:spcAft>
              <a:buNone/>
            </a:pPr>
            <a:r>
              <a:rPr b="1" lang="en">
                <a:highlight>
                  <a:srgbClr val="FFFFFF"/>
                </a:highlight>
                <a:latin typeface="Open Sans"/>
                <a:ea typeface="Open Sans"/>
                <a:cs typeface="Open Sans"/>
                <a:sym typeface="Open Sans"/>
              </a:rPr>
              <a:t>Example: Q-learning is an off-policy learner. </a:t>
            </a:r>
            <a:endParaRPr b="1">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highlight>
                <a:srgbClr val="FFFFFF"/>
              </a:highlight>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highlight>
                  <a:srgbClr val="FFFFFF"/>
                </a:highlight>
                <a:latin typeface="Open Sans"/>
                <a:ea typeface="Open Sans"/>
                <a:cs typeface="Open Sans"/>
                <a:sym typeface="Open Sans"/>
              </a:rPr>
              <a:t>An on-policy learner learns the value of the </a:t>
            </a:r>
            <a:r>
              <a:rPr b="1" lang="en" u="sng">
                <a:highlight>
                  <a:srgbClr val="FFFFFF"/>
                </a:highlight>
                <a:latin typeface="Open Sans"/>
                <a:ea typeface="Open Sans"/>
                <a:cs typeface="Open Sans"/>
                <a:sym typeface="Open Sans"/>
              </a:rPr>
              <a:t>policy being carried out by the agent including the exploration steps.</a:t>
            </a:r>
            <a:endParaRPr b="1" u="sng">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highlight>
                <a:srgbClr val="FFFFFF"/>
              </a:highlight>
              <a:latin typeface="Open Sans"/>
              <a:ea typeface="Open Sans"/>
              <a:cs typeface="Open Sans"/>
              <a:sym typeface="Open Sans"/>
            </a:endParaRPr>
          </a:p>
          <a:p>
            <a:pPr indent="0" lvl="0" marL="0" rtl="0" algn="l">
              <a:spcBef>
                <a:spcPts val="0"/>
              </a:spcBef>
              <a:spcAft>
                <a:spcPts val="0"/>
              </a:spcAft>
              <a:buNone/>
            </a:pPr>
            <a:r>
              <a:rPr b="1" lang="en">
                <a:highlight>
                  <a:srgbClr val="FFFFFF"/>
                </a:highlight>
                <a:latin typeface="Open Sans"/>
                <a:ea typeface="Open Sans"/>
                <a:cs typeface="Open Sans"/>
                <a:sym typeface="Open Sans"/>
              </a:rPr>
              <a:t>Example: SARSA is an on-policy learner</a:t>
            </a:r>
            <a:endParaRPr b="1">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5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Exploration vs exploitation</a:t>
            </a:r>
            <a:endParaRPr sz="1400"/>
          </a:p>
          <a:p>
            <a:pPr indent="0" lvl="0" marL="0" rtl="0" algn="ctr">
              <a:spcBef>
                <a:spcPts val="0"/>
              </a:spcBef>
              <a:spcAft>
                <a:spcPts val="0"/>
              </a:spcAft>
              <a:buNone/>
            </a:pPr>
            <a:r>
              <a:rPr lang="en"/>
              <a:t>Epsilon greedy</a:t>
            </a:r>
            <a:endParaRPr/>
          </a:p>
        </p:txBody>
      </p:sp>
      <p:pic>
        <p:nvPicPr>
          <p:cNvPr id="2264" name="Google Shape;2264;p54"/>
          <p:cNvPicPr preferRelativeResize="0"/>
          <p:nvPr/>
        </p:nvPicPr>
        <p:blipFill>
          <a:blip r:embed="rId3">
            <a:alphaModFix/>
          </a:blip>
          <a:stretch>
            <a:fillRect/>
          </a:stretch>
        </p:blipFill>
        <p:spPr>
          <a:xfrm>
            <a:off x="1543550" y="1408875"/>
            <a:ext cx="2066525" cy="2325750"/>
          </a:xfrm>
          <a:prstGeom prst="rect">
            <a:avLst/>
          </a:prstGeom>
          <a:noFill/>
          <a:ln>
            <a:noFill/>
          </a:ln>
        </p:spPr>
      </p:pic>
      <p:pic>
        <p:nvPicPr>
          <p:cNvPr id="2265" name="Google Shape;2265;p54"/>
          <p:cNvPicPr preferRelativeResize="0"/>
          <p:nvPr/>
        </p:nvPicPr>
        <p:blipFill>
          <a:blip r:embed="rId4">
            <a:alphaModFix/>
          </a:blip>
          <a:stretch>
            <a:fillRect/>
          </a:stretch>
        </p:blipFill>
        <p:spPr>
          <a:xfrm>
            <a:off x="4008500" y="1787525"/>
            <a:ext cx="4895850" cy="1762125"/>
          </a:xfrm>
          <a:prstGeom prst="rect">
            <a:avLst/>
          </a:prstGeom>
          <a:noFill/>
          <a:ln>
            <a:noFill/>
          </a:ln>
        </p:spPr>
      </p:pic>
      <p:sp>
        <p:nvSpPr>
          <p:cNvPr id="2266" name="Google Shape;2266;p54"/>
          <p:cNvSpPr txBox="1"/>
          <p:nvPr/>
        </p:nvSpPr>
        <p:spPr>
          <a:xfrm>
            <a:off x="1699450" y="4286250"/>
            <a:ext cx="61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Start with high epsilon and decay it for good Exploration vs Exploitation </a:t>
            </a:r>
            <a:endParaRPr>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3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133" name="Google Shape;2133;p37"/>
          <p:cNvSpPr txBox="1"/>
          <p:nvPr/>
        </p:nvSpPr>
        <p:spPr>
          <a:xfrm>
            <a:off x="1139850" y="1761600"/>
            <a:ext cx="3372300" cy="19857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LOGESH KSR</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   MEKAPATI SPANDANA REDDY</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PALETI NIKHIL CHOWDARY</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PRANAV UNNIKRISHNAN</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ROHAN SANJEEV</a:t>
            </a:r>
            <a:endParaRPr>
              <a:latin typeface="Open Sans"/>
              <a:ea typeface="Open Sans"/>
              <a:cs typeface="Open Sans"/>
              <a:sym typeface="Open Sans"/>
            </a:endParaRPr>
          </a:p>
        </p:txBody>
      </p:sp>
      <p:sp>
        <p:nvSpPr>
          <p:cNvPr id="2134" name="Google Shape;2134;p37"/>
          <p:cNvSpPr txBox="1"/>
          <p:nvPr/>
        </p:nvSpPr>
        <p:spPr>
          <a:xfrm>
            <a:off x="4003625" y="1761600"/>
            <a:ext cx="2750700" cy="19857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CB.EN.U4AIE20032</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  CB.EN.U4AIE20038</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  CB.EN.U4AIE20046</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  CB.EN.U4AIE20053</a:t>
            </a:r>
            <a:endParaRPr b="1" sz="1300">
              <a:solidFill>
                <a:srgbClr val="383536"/>
              </a:solidFill>
              <a:latin typeface="Spartan"/>
              <a:ea typeface="Spartan"/>
              <a:cs typeface="Spartan"/>
              <a:sym typeface="Spartan"/>
            </a:endParaRPr>
          </a:p>
          <a:p>
            <a:pPr indent="0" lvl="0" marL="0" rtl="0" algn="r">
              <a:lnSpc>
                <a:spcPct val="200000"/>
              </a:lnSpc>
              <a:spcBef>
                <a:spcPts val="0"/>
              </a:spcBef>
              <a:spcAft>
                <a:spcPts val="0"/>
              </a:spcAft>
              <a:buNone/>
            </a:pPr>
            <a:r>
              <a:rPr b="1" lang="en" sz="1300">
                <a:solidFill>
                  <a:srgbClr val="383536"/>
                </a:solidFill>
                <a:latin typeface="Spartan"/>
                <a:ea typeface="Spartan"/>
                <a:cs typeface="Spartan"/>
                <a:sym typeface="Spartan"/>
              </a:rPr>
              <a:t>  CB.EN.U4AIE20059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55"/>
          <p:cNvSpPr txBox="1"/>
          <p:nvPr/>
        </p:nvSpPr>
        <p:spPr>
          <a:xfrm>
            <a:off x="0" y="18370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pen Sans"/>
                <a:ea typeface="Open Sans"/>
                <a:cs typeface="Open Sans"/>
                <a:sym typeface="Open Sans"/>
              </a:rPr>
              <a:t>Algorithms Implemented</a:t>
            </a:r>
            <a:endParaRPr b="1" sz="3000">
              <a:solidFill>
                <a:schemeClr val="dk2"/>
              </a:solidFill>
              <a:latin typeface="Overpass"/>
              <a:ea typeface="Overpass"/>
              <a:cs typeface="Overpass"/>
              <a:sym typeface="Overpass"/>
            </a:endParaRPr>
          </a:p>
        </p:txBody>
      </p:sp>
      <p:sp>
        <p:nvSpPr>
          <p:cNvPr id="2272" name="Google Shape;2272;p55"/>
          <p:cNvSpPr txBox="1"/>
          <p:nvPr/>
        </p:nvSpPr>
        <p:spPr>
          <a:xfrm>
            <a:off x="3378075" y="1275675"/>
            <a:ext cx="53373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Q - learning</a:t>
            </a:r>
            <a:endParaRPr sz="1800">
              <a:solidFill>
                <a:schemeClr val="dk2"/>
              </a:solidFill>
              <a:latin typeface="Open Sans"/>
              <a:ea typeface="Open Sans"/>
              <a:cs typeface="Open Sans"/>
              <a:sym typeface="Open Sans"/>
            </a:endParaRPr>
          </a:p>
          <a:p>
            <a:pPr indent="-342900" lvl="0" marL="457200" rtl="0" algn="l">
              <a:lnSpc>
                <a:spcPct val="200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SARSA</a:t>
            </a:r>
            <a:endParaRPr sz="1800">
              <a:solidFill>
                <a:schemeClr val="dk2"/>
              </a:solidFill>
              <a:latin typeface="Open Sans"/>
              <a:ea typeface="Open Sans"/>
              <a:cs typeface="Open Sans"/>
              <a:sym typeface="Open Sans"/>
            </a:endParaRPr>
          </a:p>
          <a:p>
            <a:pPr indent="-342900" lvl="0" marL="457200" rtl="0" algn="l">
              <a:lnSpc>
                <a:spcPct val="200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DQN	</a:t>
            </a:r>
            <a:r>
              <a:rPr lang="en" sz="1800">
                <a:solidFill>
                  <a:srgbClr val="610B38"/>
                </a:solidFill>
                <a:latin typeface="Open Sans"/>
                <a:ea typeface="Open Sans"/>
                <a:cs typeface="Open Sans"/>
                <a:sym typeface="Open Sans"/>
              </a:rPr>
              <a:t>- Rohan sanjeev</a:t>
            </a:r>
            <a:endParaRPr sz="1800">
              <a:solidFill>
                <a:srgbClr val="610B38"/>
              </a:solidFill>
              <a:latin typeface="Open Sans"/>
              <a:ea typeface="Open Sans"/>
              <a:cs typeface="Open Sans"/>
              <a:sym typeface="Open Sans"/>
            </a:endParaRPr>
          </a:p>
          <a:p>
            <a:pPr indent="-342900" lvl="0" marL="457200" rtl="0" algn="l">
              <a:lnSpc>
                <a:spcPct val="200000"/>
              </a:lnSpc>
              <a:spcBef>
                <a:spcPts val="0"/>
              </a:spcBef>
              <a:spcAft>
                <a:spcPts val="0"/>
              </a:spcAft>
              <a:buClr>
                <a:srgbClr val="213B55"/>
              </a:buClr>
              <a:buSzPts val="1800"/>
              <a:buFont typeface="Open Sans"/>
              <a:buChar char="●"/>
            </a:pPr>
            <a:r>
              <a:rPr lang="en" sz="1800">
                <a:solidFill>
                  <a:srgbClr val="213B55"/>
                </a:solidFill>
                <a:latin typeface="Open Sans"/>
                <a:ea typeface="Open Sans"/>
                <a:cs typeface="Open Sans"/>
                <a:sym typeface="Open Sans"/>
              </a:rPr>
              <a:t>REINFORCE with baseline	   </a:t>
            </a:r>
            <a:r>
              <a:rPr lang="en" sz="1800">
                <a:solidFill>
                  <a:srgbClr val="610B38"/>
                </a:solidFill>
                <a:latin typeface="Open Sans"/>
                <a:ea typeface="Open Sans"/>
                <a:cs typeface="Open Sans"/>
                <a:sym typeface="Open Sans"/>
              </a:rPr>
              <a:t>- Spandana</a:t>
            </a:r>
            <a:endParaRPr sz="1800">
              <a:solidFill>
                <a:srgbClr val="610B38"/>
              </a:solidFill>
              <a:latin typeface="Open Sans"/>
              <a:ea typeface="Open Sans"/>
              <a:cs typeface="Open Sans"/>
              <a:sym typeface="Open Sans"/>
            </a:endParaRPr>
          </a:p>
          <a:p>
            <a:pPr indent="-342900" lvl="0" marL="457200" rtl="0" algn="l">
              <a:lnSpc>
                <a:spcPct val="200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PPO		</a:t>
            </a:r>
            <a:r>
              <a:rPr lang="en" sz="1800">
                <a:solidFill>
                  <a:srgbClr val="610B38"/>
                </a:solidFill>
                <a:latin typeface="Open Sans"/>
                <a:ea typeface="Open Sans"/>
                <a:cs typeface="Open Sans"/>
                <a:sym typeface="Open Sans"/>
              </a:rPr>
              <a:t>- Pranav</a:t>
            </a:r>
            <a:endParaRPr sz="1800">
              <a:solidFill>
                <a:srgbClr val="610B38"/>
              </a:solidFill>
              <a:latin typeface="Open Sans"/>
              <a:ea typeface="Open Sans"/>
              <a:cs typeface="Open Sans"/>
              <a:sym typeface="Open Sans"/>
            </a:endParaRPr>
          </a:p>
          <a:p>
            <a:pPr indent="-342900" lvl="0" marL="457200" rtl="0" algn="l">
              <a:lnSpc>
                <a:spcPct val="200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DDPG	</a:t>
            </a:r>
            <a:r>
              <a:rPr lang="en" sz="1800">
                <a:solidFill>
                  <a:srgbClr val="610B38"/>
                </a:solidFill>
                <a:latin typeface="Open Sans"/>
                <a:ea typeface="Open Sans"/>
                <a:cs typeface="Open Sans"/>
                <a:sym typeface="Open Sans"/>
              </a:rPr>
              <a:t>-Nikhil</a:t>
            </a:r>
            <a:endParaRPr sz="1800">
              <a:solidFill>
                <a:srgbClr val="610B38"/>
              </a:solidFill>
              <a:latin typeface="Open Sans"/>
              <a:ea typeface="Open Sans"/>
              <a:cs typeface="Open Sans"/>
              <a:sym typeface="Open Sans"/>
            </a:endParaRPr>
          </a:p>
        </p:txBody>
      </p:sp>
      <p:sp>
        <p:nvSpPr>
          <p:cNvPr id="2273" name="Google Shape;2273;p55"/>
          <p:cNvSpPr/>
          <p:nvPr/>
        </p:nvSpPr>
        <p:spPr>
          <a:xfrm>
            <a:off x="3337250" y="1357325"/>
            <a:ext cx="122400" cy="14493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3337250" y="3479350"/>
            <a:ext cx="122400" cy="9192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3337250" y="2907638"/>
            <a:ext cx="122400" cy="4707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txBox="1"/>
          <p:nvPr/>
        </p:nvSpPr>
        <p:spPr>
          <a:xfrm>
            <a:off x="2234375" y="1874225"/>
            <a:ext cx="826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Critic </a:t>
            </a:r>
            <a:endParaRPr b="1" sz="1500">
              <a:solidFill>
                <a:schemeClr val="dk2"/>
              </a:solidFill>
              <a:latin typeface="Open Sans"/>
              <a:ea typeface="Open Sans"/>
              <a:cs typeface="Open Sans"/>
              <a:sym typeface="Open Sans"/>
            </a:endParaRPr>
          </a:p>
        </p:txBody>
      </p:sp>
      <p:sp>
        <p:nvSpPr>
          <p:cNvPr id="2277" name="Google Shape;2277;p55"/>
          <p:cNvSpPr txBox="1"/>
          <p:nvPr/>
        </p:nvSpPr>
        <p:spPr>
          <a:xfrm>
            <a:off x="2234375" y="2935250"/>
            <a:ext cx="826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Actor</a:t>
            </a:r>
            <a:endParaRPr b="1" sz="1500">
              <a:solidFill>
                <a:schemeClr val="dk2"/>
              </a:solidFill>
              <a:latin typeface="Open Sans"/>
              <a:ea typeface="Open Sans"/>
              <a:cs typeface="Open Sans"/>
              <a:sym typeface="Open Sans"/>
            </a:endParaRPr>
          </a:p>
        </p:txBody>
      </p:sp>
      <p:sp>
        <p:nvSpPr>
          <p:cNvPr id="2278" name="Google Shape;2278;p55"/>
          <p:cNvSpPr txBox="1"/>
          <p:nvPr/>
        </p:nvSpPr>
        <p:spPr>
          <a:xfrm>
            <a:off x="2141825" y="3500350"/>
            <a:ext cx="8265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Open Sans"/>
                <a:ea typeface="Open Sans"/>
                <a:cs typeface="Open Sans"/>
                <a:sym typeface="Open Sans"/>
              </a:rPr>
              <a:t>Critic</a:t>
            </a:r>
            <a:endParaRPr b="1" sz="1500">
              <a:latin typeface="Open Sans"/>
              <a:ea typeface="Open Sans"/>
              <a:cs typeface="Open Sans"/>
              <a:sym typeface="Open Sans"/>
            </a:endParaRPr>
          </a:p>
          <a:p>
            <a:pPr indent="0" lvl="0" marL="0" rtl="0" algn="ctr">
              <a:spcBef>
                <a:spcPts val="0"/>
              </a:spcBef>
              <a:spcAft>
                <a:spcPts val="0"/>
              </a:spcAft>
              <a:buNone/>
            </a:pPr>
            <a:r>
              <a:rPr b="1" lang="en" sz="1500">
                <a:latin typeface="Open Sans"/>
                <a:ea typeface="Open Sans"/>
                <a:cs typeface="Open Sans"/>
                <a:sym typeface="Open Sans"/>
              </a:rPr>
              <a:t> +</a:t>
            </a:r>
            <a:endParaRPr b="1" sz="1500">
              <a:latin typeface="Open Sans"/>
              <a:ea typeface="Open Sans"/>
              <a:cs typeface="Open Sans"/>
              <a:sym typeface="Open Sans"/>
            </a:endParaRPr>
          </a:p>
          <a:p>
            <a:pPr indent="0" lvl="0" marL="0" rtl="0" algn="ctr">
              <a:spcBef>
                <a:spcPts val="0"/>
              </a:spcBef>
              <a:spcAft>
                <a:spcPts val="0"/>
              </a:spcAft>
              <a:buNone/>
            </a:pPr>
            <a:r>
              <a:rPr b="1" lang="en" sz="1500">
                <a:latin typeface="Open Sans"/>
                <a:ea typeface="Open Sans"/>
                <a:cs typeface="Open Sans"/>
                <a:sym typeface="Open Sans"/>
              </a:rPr>
              <a:t>Actor</a:t>
            </a:r>
            <a:endParaRPr b="1" sz="1500">
              <a:latin typeface="Open Sans"/>
              <a:ea typeface="Open Sans"/>
              <a:cs typeface="Open Sans"/>
              <a:sym typeface="Open Sans"/>
            </a:endParaRPr>
          </a:p>
        </p:txBody>
      </p:sp>
      <p:sp>
        <p:nvSpPr>
          <p:cNvPr id="2279" name="Google Shape;2279;p55"/>
          <p:cNvSpPr/>
          <p:nvPr/>
        </p:nvSpPr>
        <p:spPr>
          <a:xfrm>
            <a:off x="5451100" y="1402125"/>
            <a:ext cx="71700" cy="794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txBox="1"/>
          <p:nvPr/>
        </p:nvSpPr>
        <p:spPr>
          <a:xfrm>
            <a:off x="5601325" y="1568325"/>
            <a:ext cx="120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10B38"/>
                </a:solidFill>
                <a:latin typeface="Open Sans"/>
                <a:ea typeface="Open Sans"/>
                <a:cs typeface="Open Sans"/>
                <a:sym typeface="Open Sans"/>
              </a:rPr>
              <a:t>-Logesh</a:t>
            </a:r>
            <a:endParaRPr sz="1800">
              <a:solidFill>
                <a:srgbClr val="610B38"/>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56"/>
          <p:cNvSpPr txBox="1"/>
          <p:nvPr>
            <p:ph idx="2" type="title"/>
          </p:nvPr>
        </p:nvSpPr>
        <p:spPr>
          <a:xfrm>
            <a:off x="0" y="0"/>
            <a:ext cx="51822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01 Q-learning</a:t>
            </a:r>
            <a:endParaRPr sz="6000"/>
          </a:p>
        </p:txBody>
      </p:sp>
      <p:sp>
        <p:nvSpPr>
          <p:cNvPr id="2286" name="Google Shape;2286;p56"/>
          <p:cNvSpPr txBox="1"/>
          <p:nvPr/>
        </p:nvSpPr>
        <p:spPr>
          <a:xfrm>
            <a:off x="2547575" y="1796100"/>
            <a:ext cx="38517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Off policy</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Model free</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Discrete actions</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Discrete States</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Critic agent </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Char char="●"/>
            </a:pPr>
            <a:r>
              <a:rPr lang="en">
                <a:latin typeface="Open Sans"/>
                <a:ea typeface="Open Sans"/>
                <a:cs typeface="Open Sans"/>
                <a:sym typeface="Open Sans"/>
              </a:rPr>
              <a:t>Tabular representation of policy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57"/>
          <p:cNvSpPr txBox="1"/>
          <p:nvPr>
            <p:ph idx="4294967295" type="ctrTitle"/>
          </p:nvPr>
        </p:nvSpPr>
        <p:spPr>
          <a:xfrm>
            <a:off x="736646" y="373025"/>
            <a:ext cx="7672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Q-learning Process</a:t>
            </a:r>
            <a:endParaRPr/>
          </a:p>
        </p:txBody>
      </p:sp>
      <p:sp>
        <p:nvSpPr>
          <p:cNvPr id="2292" name="Google Shape;2292;p57"/>
          <p:cNvSpPr/>
          <p:nvPr/>
        </p:nvSpPr>
        <p:spPr>
          <a:xfrm>
            <a:off x="5775400" y="1170075"/>
            <a:ext cx="2752500" cy="4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txBox="1"/>
          <p:nvPr/>
        </p:nvSpPr>
        <p:spPr>
          <a:xfrm>
            <a:off x="5885925" y="1206075"/>
            <a:ext cx="241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Initialize Q-Table</a:t>
            </a:r>
            <a:endParaRPr b="1">
              <a:solidFill>
                <a:schemeClr val="lt1"/>
              </a:solidFill>
              <a:latin typeface="Open Sans"/>
              <a:ea typeface="Open Sans"/>
              <a:cs typeface="Open Sans"/>
              <a:sym typeface="Open Sans"/>
            </a:endParaRPr>
          </a:p>
        </p:txBody>
      </p:sp>
      <p:sp>
        <p:nvSpPr>
          <p:cNvPr id="2294" name="Google Shape;2294;p57"/>
          <p:cNvSpPr/>
          <p:nvPr/>
        </p:nvSpPr>
        <p:spPr>
          <a:xfrm>
            <a:off x="5775400" y="1813050"/>
            <a:ext cx="2752500" cy="6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txBox="1"/>
          <p:nvPr/>
        </p:nvSpPr>
        <p:spPr>
          <a:xfrm>
            <a:off x="5888475" y="1862088"/>
            <a:ext cx="2631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Choose an action from the Q-Table for the current</a:t>
            </a:r>
            <a:r>
              <a:rPr b="1" lang="en" sz="1300">
                <a:solidFill>
                  <a:schemeClr val="lt1"/>
                </a:solidFill>
                <a:latin typeface="Open Sans"/>
                <a:ea typeface="Open Sans"/>
                <a:cs typeface="Open Sans"/>
                <a:sym typeface="Open Sans"/>
              </a:rPr>
              <a:t> state</a:t>
            </a:r>
            <a:endParaRPr b="1" sz="1300">
              <a:solidFill>
                <a:schemeClr val="lt1"/>
              </a:solidFill>
              <a:latin typeface="Open Sans"/>
              <a:ea typeface="Open Sans"/>
              <a:cs typeface="Open Sans"/>
              <a:sym typeface="Open Sans"/>
            </a:endParaRPr>
          </a:p>
        </p:txBody>
      </p:sp>
      <p:sp>
        <p:nvSpPr>
          <p:cNvPr id="2296" name="Google Shape;2296;p57"/>
          <p:cNvSpPr/>
          <p:nvPr/>
        </p:nvSpPr>
        <p:spPr>
          <a:xfrm>
            <a:off x="5767900" y="2666925"/>
            <a:ext cx="2752500" cy="6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txBox="1"/>
          <p:nvPr/>
        </p:nvSpPr>
        <p:spPr>
          <a:xfrm>
            <a:off x="5819475" y="2721000"/>
            <a:ext cx="25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Perform the chosen Action and transition to the Next state</a:t>
            </a:r>
            <a:endParaRPr b="1" sz="1200">
              <a:solidFill>
                <a:schemeClr val="lt1"/>
              </a:solidFill>
              <a:latin typeface="Open Sans"/>
              <a:ea typeface="Open Sans"/>
              <a:cs typeface="Open Sans"/>
              <a:sym typeface="Open Sans"/>
            </a:endParaRPr>
          </a:p>
        </p:txBody>
      </p:sp>
      <p:sp>
        <p:nvSpPr>
          <p:cNvPr id="2298" name="Google Shape;2298;p57"/>
          <p:cNvSpPr/>
          <p:nvPr/>
        </p:nvSpPr>
        <p:spPr>
          <a:xfrm>
            <a:off x="5835700" y="3591450"/>
            <a:ext cx="26319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txBox="1"/>
          <p:nvPr/>
        </p:nvSpPr>
        <p:spPr>
          <a:xfrm>
            <a:off x="5850825" y="3603300"/>
            <a:ext cx="248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Receive Reward and compute the temporal Differences</a:t>
            </a:r>
            <a:endParaRPr b="1" sz="1200">
              <a:solidFill>
                <a:schemeClr val="lt1"/>
              </a:solidFill>
              <a:latin typeface="Open Sans"/>
              <a:ea typeface="Open Sans"/>
              <a:cs typeface="Open Sans"/>
              <a:sym typeface="Open Sans"/>
            </a:endParaRPr>
          </a:p>
        </p:txBody>
      </p:sp>
      <p:sp>
        <p:nvSpPr>
          <p:cNvPr id="2300" name="Google Shape;2300;p57"/>
          <p:cNvSpPr/>
          <p:nvPr/>
        </p:nvSpPr>
        <p:spPr>
          <a:xfrm>
            <a:off x="5599600" y="4410675"/>
            <a:ext cx="31041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Update Q-Value for Previous state</a:t>
            </a:r>
            <a:endParaRPr b="1">
              <a:solidFill>
                <a:schemeClr val="lt1"/>
              </a:solidFill>
            </a:endParaRPr>
          </a:p>
        </p:txBody>
      </p:sp>
      <p:cxnSp>
        <p:nvCxnSpPr>
          <p:cNvPr id="2301" name="Google Shape;2301;p57"/>
          <p:cNvCxnSpPr/>
          <p:nvPr/>
        </p:nvCxnSpPr>
        <p:spPr>
          <a:xfrm>
            <a:off x="7041175" y="1676888"/>
            <a:ext cx="0" cy="150600"/>
          </a:xfrm>
          <a:prstGeom prst="straightConnector1">
            <a:avLst/>
          </a:prstGeom>
          <a:noFill/>
          <a:ln cap="flat" cmpd="sng" w="9525">
            <a:solidFill>
              <a:schemeClr val="dk2"/>
            </a:solidFill>
            <a:prstDash val="solid"/>
            <a:round/>
            <a:headEnd len="med" w="med" type="none"/>
            <a:tailEnd len="med" w="med" type="triangle"/>
          </a:ln>
        </p:spPr>
      </p:cxnSp>
      <p:cxnSp>
        <p:nvCxnSpPr>
          <p:cNvPr id="2302" name="Google Shape;2302;p57"/>
          <p:cNvCxnSpPr/>
          <p:nvPr/>
        </p:nvCxnSpPr>
        <p:spPr>
          <a:xfrm>
            <a:off x="7041175" y="2533275"/>
            <a:ext cx="0" cy="150600"/>
          </a:xfrm>
          <a:prstGeom prst="straightConnector1">
            <a:avLst/>
          </a:prstGeom>
          <a:noFill/>
          <a:ln cap="flat" cmpd="sng" w="9525">
            <a:solidFill>
              <a:schemeClr val="dk2"/>
            </a:solidFill>
            <a:prstDash val="solid"/>
            <a:round/>
            <a:headEnd len="med" w="med" type="none"/>
            <a:tailEnd len="med" w="med" type="triangle"/>
          </a:ln>
        </p:spPr>
      </p:cxnSp>
      <p:cxnSp>
        <p:nvCxnSpPr>
          <p:cNvPr id="2303" name="Google Shape;2303;p57"/>
          <p:cNvCxnSpPr/>
          <p:nvPr/>
        </p:nvCxnSpPr>
        <p:spPr>
          <a:xfrm>
            <a:off x="7026025" y="3366113"/>
            <a:ext cx="30300" cy="221100"/>
          </a:xfrm>
          <a:prstGeom prst="straightConnector1">
            <a:avLst/>
          </a:prstGeom>
          <a:noFill/>
          <a:ln cap="flat" cmpd="sng" w="9525">
            <a:solidFill>
              <a:schemeClr val="dk2"/>
            </a:solidFill>
            <a:prstDash val="solid"/>
            <a:round/>
            <a:headEnd len="med" w="med" type="none"/>
            <a:tailEnd len="med" w="med" type="triangle"/>
          </a:ln>
        </p:spPr>
      </p:cxnSp>
      <p:cxnSp>
        <p:nvCxnSpPr>
          <p:cNvPr id="2304" name="Google Shape;2304;p57"/>
          <p:cNvCxnSpPr/>
          <p:nvPr/>
        </p:nvCxnSpPr>
        <p:spPr>
          <a:xfrm>
            <a:off x="7041175" y="4169250"/>
            <a:ext cx="0" cy="241200"/>
          </a:xfrm>
          <a:prstGeom prst="straightConnector1">
            <a:avLst/>
          </a:prstGeom>
          <a:noFill/>
          <a:ln cap="flat" cmpd="sng" w="9525">
            <a:solidFill>
              <a:schemeClr val="dk2"/>
            </a:solidFill>
            <a:prstDash val="solid"/>
            <a:round/>
            <a:headEnd len="med" w="med" type="none"/>
            <a:tailEnd len="med" w="med" type="triangle"/>
          </a:ln>
        </p:spPr>
      </p:cxnSp>
      <p:cxnSp>
        <p:nvCxnSpPr>
          <p:cNvPr id="2305" name="Google Shape;2305;p57"/>
          <p:cNvCxnSpPr>
            <a:stCxn id="2300" idx="1"/>
            <a:endCxn id="2294" idx="1"/>
          </p:cNvCxnSpPr>
          <p:nvPr/>
        </p:nvCxnSpPr>
        <p:spPr>
          <a:xfrm flipH="1" rot="10800000">
            <a:off x="5599600" y="2154525"/>
            <a:ext cx="175800" cy="2533200"/>
          </a:xfrm>
          <a:prstGeom prst="bentConnector3">
            <a:avLst>
              <a:gd fmla="val -135452" name="adj1"/>
            </a:avLst>
          </a:prstGeom>
          <a:noFill/>
          <a:ln cap="flat" cmpd="sng" w="28575">
            <a:solidFill>
              <a:schemeClr val="lt2"/>
            </a:solidFill>
            <a:prstDash val="solid"/>
            <a:round/>
            <a:headEnd len="med" w="med" type="none"/>
            <a:tailEnd len="med" w="med" type="none"/>
          </a:ln>
        </p:spPr>
      </p:cxnSp>
      <p:pic>
        <p:nvPicPr>
          <p:cNvPr id="2306" name="Google Shape;2306;p57"/>
          <p:cNvPicPr preferRelativeResize="0"/>
          <p:nvPr/>
        </p:nvPicPr>
        <p:blipFill>
          <a:blip r:embed="rId3">
            <a:alphaModFix/>
          </a:blip>
          <a:stretch>
            <a:fillRect/>
          </a:stretch>
        </p:blipFill>
        <p:spPr>
          <a:xfrm>
            <a:off x="329650" y="2121525"/>
            <a:ext cx="4327875" cy="177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5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Q-table</a:t>
            </a:r>
            <a:endParaRPr/>
          </a:p>
        </p:txBody>
      </p:sp>
      <p:pic>
        <p:nvPicPr>
          <p:cNvPr id="2312" name="Google Shape;2312;p58"/>
          <p:cNvPicPr preferRelativeResize="0"/>
          <p:nvPr/>
        </p:nvPicPr>
        <p:blipFill>
          <a:blip r:embed="rId3">
            <a:alphaModFix/>
          </a:blip>
          <a:stretch>
            <a:fillRect/>
          </a:stretch>
        </p:blipFill>
        <p:spPr>
          <a:xfrm>
            <a:off x="2409250" y="1582125"/>
            <a:ext cx="3112150" cy="3256575"/>
          </a:xfrm>
          <a:prstGeom prst="rect">
            <a:avLst/>
          </a:prstGeom>
          <a:noFill/>
          <a:ln>
            <a:noFill/>
          </a:ln>
        </p:spPr>
      </p:pic>
      <p:sp>
        <p:nvSpPr>
          <p:cNvPr id="2313" name="Google Shape;2313;p58"/>
          <p:cNvSpPr/>
          <p:nvPr/>
        </p:nvSpPr>
        <p:spPr>
          <a:xfrm>
            <a:off x="2141375" y="1836975"/>
            <a:ext cx="147000" cy="3001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8"/>
          <p:cNvSpPr txBox="1"/>
          <p:nvPr/>
        </p:nvSpPr>
        <p:spPr>
          <a:xfrm>
            <a:off x="577325" y="2844675"/>
            <a:ext cx="13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States</a:t>
            </a:r>
            <a:endParaRPr b="1">
              <a:latin typeface="Open Sans"/>
              <a:ea typeface="Open Sans"/>
              <a:cs typeface="Open Sans"/>
              <a:sym typeface="Open Sans"/>
            </a:endParaRPr>
          </a:p>
        </p:txBody>
      </p:sp>
      <p:sp>
        <p:nvSpPr>
          <p:cNvPr id="2315" name="Google Shape;2315;p58"/>
          <p:cNvSpPr/>
          <p:nvPr/>
        </p:nvSpPr>
        <p:spPr>
          <a:xfrm rot="5400000">
            <a:off x="3949425" y="228325"/>
            <a:ext cx="147000" cy="2724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8"/>
          <p:cNvSpPr txBox="1"/>
          <p:nvPr/>
        </p:nvSpPr>
        <p:spPr>
          <a:xfrm>
            <a:off x="2781700" y="1039200"/>
            <a:ext cx="12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Actions</a:t>
            </a:r>
            <a:endParaRPr>
              <a:latin typeface="Open Sans"/>
              <a:ea typeface="Open Sans"/>
              <a:cs typeface="Open Sans"/>
              <a:sym typeface="Open Sans"/>
            </a:endParaRPr>
          </a:p>
        </p:txBody>
      </p:sp>
      <p:cxnSp>
        <p:nvCxnSpPr>
          <p:cNvPr id="2317" name="Google Shape;2317;p58"/>
          <p:cNvCxnSpPr/>
          <p:nvPr/>
        </p:nvCxnSpPr>
        <p:spPr>
          <a:xfrm flipH="1" rot="10800000">
            <a:off x="4608150" y="2288450"/>
            <a:ext cx="1427700" cy="587700"/>
          </a:xfrm>
          <a:prstGeom prst="straightConnector1">
            <a:avLst/>
          </a:prstGeom>
          <a:noFill/>
          <a:ln cap="flat" cmpd="sng" w="9525">
            <a:solidFill>
              <a:schemeClr val="dk2"/>
            </a:solidFill>
            <a:prstDash val="solid"/>
            <a:round/>
            <a:headEnd len="med" w="med" type="none"/>
            <a:tailEnd len="med" w="med" type="triangle"/>
          </a:ln>
        </p:spPr>
      </p:cxnSp>
      <p:sp>
        <p:nvSpPr>
          <p:cNvPr id="2318" name="Google Shape;2318;p58"/>
          <p:cNvSpPr txBox="1"/>
          <p:nvPr/>
        </p:nvSpPr>
        <p:spPr>
          <a:xfrm>
            <a:off x="6140700" y="1920950"/>
            <a:ext cx="233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How good is it to chose “green” when state is “7”</a:t>
            </a:r>
            <a:endParaRPr>
              <a:latin typeface="Open Sans"/>
              <a:ea typeface="Open Sans"/>
              <a:cs typeface="Open Sans"/>
              <a:sym typeface="Open Sans"/>
            </a:endParaRPr>
          </a:p>
        </p:txBody>
      </p:sp>
      <p:sp>
        <p:nvSpPr>
          <p:cNvPr id="2319" name="Google Shape;2319;p58"/>
          <p:cNvSpPr txBox="1"/>
          <p:nvPr/>
        </p:nvSpPr>
        <p:spPr>
          <a:xfrm>
            <a:off x="5572725" y="4007475"/>
            <a:ext cx="3389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Each row for each unique state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Column = unique action</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59"/>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EXAMPLE </a:t>
            </a:r>
            <a:r>
              <a:rPr lang="en" sz="3400"/>
              <a:t>:</a:t>
            </a:r>
            <a:r>
              <a:rPr lang="en" sz="2900"/>
              <a:t> </a:t>
            </a:r>
            <a:r>
              <a:rPr lang="en" sz="2900"/>
              <a:t>CLIFF-WALKING </a:t>
            </a:r>
            <a:endParaRPr sz="2900"/>
          </a:p>
        </p:txBody>
      </p:sp>
      <p:sp>
        <p:nvSpPr>
          <p:cNvPr id="2325" name="Google Shape;2325;p59"/>
          <p:cNvSpPr txBox="1"/>
          <p:nvPr/>
        </p:nvSpPr>
        <p:spPr>
          <a:xfrm>
            <a:off x="1445700" y="1206650"/>
            <a:ext cx="625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The goal is to reach the particular location safely without falling down the cliff</a:t>
            </a:r>
            <a:endParaRPr b="1" sz="1200">
              <a:latin typeface="Open Sans"/>
              <a:ea typeface="Open Sans"/>
              <a:cs typeface="Open Sans"/>
              <a:sym typeface="Open Sans"/>
            </a:endParaRPr>
          </a:p>
        </p:txBody>
      </p:sp>
      <p:sp>
        <p:nvSpPr>
          <p:cNvPr id="2326" name="Google Shape;2326;p59"/>
          <p:cNvSpPr txBox="1"/>
          <p:nvPr/>
        </p:nvSpPr>
        <p:spPr>
          <a:xfrm>
            <a:off x="5930750" y="2319825"/>
            <a:ext cx="2718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48 states ( 0 to 47)</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4 actions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-1 reward per move</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-100 for falling in cliff</a:t>
            </a:r>
            <a:endParaRPr sz="1800">
              <a:latin typeface="Open Sans"/>
              <a:ea typeface="Open Sans"/>
              <a:cs typeface="Open Sans"/>
              <a:sym typeface="Open Sans"/>
            </a:endParaRPr>
          </a:p>
        </p:txBody>
      </p:sp>
      <p:pic>
        <p:nvPicPr>
          <p:cNvPr id="2327" name="Google Shape;2327;p59"/>
          <p:cNvPicPr preferRelativeResize="0"/>
          <p:nvPr/>
        </p:nvPicPr>
        <p:blipFill>
          <a:blip r:embed="rId3">
            <a:alphaModFix/>
          </a:blip>
          <a:stretch>
            <a:fillRect/>
          </a:stretch>
        </p:blipFill>
        <p:spPr>
          <a:xfrm>
            <a:off x="162900" y="1974750"/>
            <a:ext cx="5473950" cy="251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60"/>
          <p:cNvPicPr preferRelativeResize="0"/>
          <p:nvPr/>
        </p:nvPicPr>
        <p:blipFill>
          <a:blip r:embed="rId3">
            <a:alphaModFix/>
          </a:blip>
          <a:stretch>
            <a:fillRect/>
          </a:stretch>
        </p:blipFill>
        <p:spPr>
          <a:xfrm>
            <a:off x="992150" y="1948950"/>
            <a:ext cx="2914650" cy="895350"/>
          </a:xfrm>
          <a:prstGeom prst="rect">
            <a:avLst/>
          </a:prstGeom>
          <a:noFill/>
          <a:ln>
            <a:noFill/>
          </a:ln>
        </p:spPr>
      </p:pic>
      <p:pic>
        <p:nvPicPr>
          <p:cNvPr id="2333" name="Google Shape;2333;p60"/>
          <p:cNvPicPr preferRelativeResize="0"/>
          <p:nvPr/>
        </p:nvPicPr>
        <p:blipFill>
          <a:blip r:embed="rId4">
            <a:alphaModFix/>
          </a:blip>
          <a:stretch>
            <a:fillRect/>
          </a:stretch>
        </p:blipFill>
        <p:spPr>
          <a:xfrm>
            <a:off x="762200" y="3301150"/>
            <a:ext cx="3374575" cy="760925"/>
          </a:xfrm>
          <a:prstGeom prst="rect">
            <a:avLst/>
          </a:prstGeom>
          <a:noFill/>
          <a:ln>
            <a:noFill/>
          </a:ln>
        </p:spPr>
      </p:pic>
      <p:pic>
        <p:nvPicPr>
          <p:cNvPr id="2334" name="Google Shape;2334;p60"/>
          <p:cNvPicPr preferRelativeResize="0"/>
          <p:nvPr/>
        </p:nvPicPr>
        <p:blipFill>
          <a:blip r:embed="rId5">
            <a:alphaModFix/>
          </a:blip>
          <a:stretch>
            <a:fillRect/>
          </a:stretch>
        </p:blipFill>
        <p:spPr>
          <a:xfrm>
            <a:off x="5097425" y="650800"/>
            <a:ext cx="1313425" cy="4172350"/>
          </a:xfrm>
          <a:prstGeom prst="rect">
            <a:avLst/>
          </a:prstGeom>
          <a:noFill/>
          <a:ln>
            <a:noFill/>
          </a:ln>
        </p:spPr>
      </p:pic>
      <p:sp>
        <p:nvSpPr>
          <p:cNvPr id="2335" name="Google Shape;2335;p60"/>
          <p:cNvSpPr/>
          <p:nvPr/>
        </p:nvSpPr>
        <p:spPr>
          <a:xfrm>
            <a:off x="6455625" y="640325"/>
            <a:ext cx="545700" cy="4282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txBox="1"/>
          <p:nvPr/>
        </p:nvSpPr>
        <p:spPr>
          <a:xfrm>
            <a:off x="7169400" y="2414300"/>
            <a:ext cx="159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48 x 4</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Random values initially</a:t>
            </a:r>
            <a:endParaRPr>
              <a:latin typeface="Open Sans"/>
              <a:ea typeface="Open Sans"/>
              <a:cs typeface="Open Sans"/>
              <a:sym typeface="Open Sans"/>
            </a:endParaRPr>
          </a:p>
        </p:txBody>
      </p:sp>
      <p:sp>
        <p:nvSpPr>
          <p:cNvPr id="2337" name="Google Shape;2337;p60"/>
          <p:cNvSpPr txBox="1"/>
          <p:nvPr/>
        </p:nvSpPr>
        <p:spPr>
          <a:xfrm>
            <a:off x="4587150" y="62975"/>
            <a:ext cx="279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Open Sans"/>
                <a:ea typeface="Open Sans"/>
                <a:cs typeface="Open Sans"/>
                <a:sym typeface="Open Sans"/>
              </a:rPr>
              <a:t>Q-table</a:t>
            </a:r>
            <a:endParaRPr b="1" sz="1800">
              <a:latin typeface="Open Sans"/>
              <a:ea typeface="Open Sans"/>
              <a:cs typeface="Open Sans"/>
              <a:sym typeface="Open Sans"/>
            </a:endParaRPr>
          </a:p>
        </p:txBody>
      </p:sp>
      <p:sp>
        <p:nvSpPr>
          <p:cNvPr id="2338" name="Google Shape;2338;p60"/>
          <p:cNvSpPr txBox="1"/>
          <p:nvPr/>
        </p:nvSpPr>
        <p:spPr>
          <a:xfrm>
            <a:off x="1480075" y="1166725"/>
            <a:ext cx="183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States</a:t>
            </a:r>
            <a:endParaRPr b="1">
              <a:latin typeface="Open Sans"/>
              <a:ea typeface="Open Sans"/>
              <a:cs typeface="Open Sans"/>
              <a:sym typeface="Open Sans"/>
            </a:endParaRPr>
          </a:p>
        </p:txBody>
      </p:sp>
      <p:cxnSp>
        <p:nvCxnSpPr>
          <p:cNvPr id="2339" name="Google Shape;2339;p60"/>
          <p:cNvCxnSpPr/>
          <p:nvPr/>
        </p:nvCxnSpPr>
        <p:spPr>
          <a:xfrm>
            <a:off x="4639650" y="692800"/>
            <a:ext cx="0" cy="411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6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latin typeface="Suez One"/>
                <a:ea typeface="Suez One"/>
                <a:cs typeface="Suez One"/>
                <a:sym typeface="Suez One"/>
              </a:rPr>
              <a:t>How to update table?</a:t>
            </a:r>
            <a:endParaRPr b="1" sz="1400">
              <a:latin typeface="Suez One"/>
              <a:ea typeface="Suez One"/>
              <a:cs typeface="Suez One"/>
              <a:sym typeface="Suez One"/>
            </a:endParaRPr>
          </a:p>
          <a:p>
            <a:pPr indent="0" lvl="0" marL="0" rtl="0" algn="ctr">
              <a:spcBef>
                <a:spcPts val="0"/>
              </a:spcBef>
              <a:spcAft>
                <a:spcPts val="0"/>
              </a:spcAft>
              <a:buNone/>
            </a:pPr>
            <a:r>
              <a:rPr b="1" lang="en">
                <a:latin typeface="Suez One"/>
                <a:ea typeface="Suez One"/>
                <a:cs typeface="Suez One"/>
                <a:sym typeface="Suez One"/>
              </a:rPr>
              <a:t>Temporal difference</a:t>
            </a:r>
            <a:endParaRPr b="1">
              <a:latin typeface="Suez One"/>
              <a:ea typeface="Suez One"/>
              <a:cs typeface="Suez One"/>
              <a:sym typeface="Suez One"/>
            </a:endParaRPr>
          </a:p>
        </p:txBody>
      </p:sp>
      <p:sp>
        <p:nvSpPr>
          <p:cNvPr id="2345" name="Google Shape;2345;p61"/>
          <p:cNvSpPr txBox="1"/>
          <p:nvPr/>
        </p:nvSpPr>
        <p:spPr>
          <a:xfrm>
            <a:off x="673100" y="1004600"/>
            <a:ext cx="803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A method of calculating how much the Q-values for the action taken in the previous state should be changed based on AI agent has learned about the current state’s action.</a:t>
            </a:r>
            <a:endParaRPr sz="1200">
              <a:latin typeface="Open Sans"/>
              <a:ea typeface="Open Sans"/>
              <a:cs typeface="Open Sans"/>
              <a:sym typeface="Open Sans"/>
            </a:endParaRPr>
          </a:p>
        </p:txBody>
      </p:sp>
      <p:sp>
        <p:nvSpPr>
          <p:cNvPr id="2346" name="Google Shape;2346;p61"/>
          <p:cNvSpPr txBox="1"/>
          <p:nvPr/>
        </p:nvSpPr>
        <p:spPr>
          <a:xfrm>
            <a:off x="1271925" y="2832925"/>
            <a:ext cx="70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7" name="Google Shape;2347;p61"/>
          <p:cNvSpPr txBox="1"/>
          <p:nvPr/>
        </p:nvSpPr>
        <p:spPr>
          <a:xfrm>
            <a:off x="736650" y="3907675"/>
            <a:ext cx="1798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Temporal difference for the action taken in the previous state</a:t>
            </a:r>
            <a:endParaRPr sz="1100">
              <a:latin typeface="Open Sans"/>
              <a:ea typeface="Open Sans"/>
              <a:cs typeface="Open Sans"/>
              <a:sym typeface="Open Sans"/>
            </a:endParaRPr>
          </a:p>
        </p:txBody>
      </p:sp>
      <p:cxnSp>
        <p:nvCxnSpPr>
          <p:cNvPr id="2348" name="Google Shape;2348;p61"/>
          <p:cNvCxnSpPr>
            <a:stCxn id="2347" idx="0"/>
          </p:cNvCxnSpPr>
          <p:nvPr/>
        </p:nvCxnSpPr>
        <p:spPr>
          <a:xfrm flipH="1" rot="10800000">
            <a:off x="1635750" y="3526075"/>
            <a:ext cx="5100" cy="381600"/>
          </a:xfrm>
          <a:prstGeom prst="straightConnector1">
            <a:avLst/>
          </a:prstGeom>
          <a:noFill/>
          <a:ln cap="flat" cmpd="sng" w="19050">
            <a:solidFill>
              <a:schemeClr val="dk2"/>
            </a:solidFill>
            <a:prstDash val="solid"/>
            <a:round/>
            <a:headEnd len="med" w="med" type="none"/>
            <a:tailEnd len="med" w="med" type="triangle"/>
          </a:ln>
        </p:spPr>
      </p:cxnSp>
      <p:sp>
        <p:nvSpPr>
          <p:cNvPr id="2349" name="Google Shape;2349;p61"/>
          <p:cNvSpPr txBox="1"/>
          <p:nvPr/>
        </p:nvSpPr>
        <p:spPr>
          <a:xfrm>
            <a:off x="1697775" y="2106825"/>
            <a:ext cx="240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reward received for the action taken in the previous state</a:t>
            </a:r>
            <a:endParaRPr sz="1100">
              <a:latin typeface="Open Sans"/>
              <a:ea typeface="Open Sans"/>
              <a:cs typeface="Open Sans"/>
              <a:sym typeface="Open Sans"/>
            </a:endParaRPr>
          </a:p>
        </p:txBody>
      </p:sp>
      <p:cxnSp>
        <p:nvCxnSpPr>
          <p:cNvPr id="2350" name="Google Shape;2350;p61"/>
          <p:cNvCxnSpPr/>
          <p:nvPr/>
        </p:nvCxnSpPr>
        <p:spPr>
          <a:xfrm>
            <a:off x="3385450" y="2692788"/>
            <a:ext cx="10200" cy="301500"/>
          </a:xfrm>
          <a:prstGeom prst="straightConnector1">
            <a:avLst/>
          </a:prstGeom>
          <a:noFill/>
          <a:ln cap="flat" cmpd="sng" w="19050">
            <a:solidFill>
              <a:schemeClr val="dk2"/>
            </a:solidFill>
            <a:prstDash val="solid"/>
            <a:round/>
            <a:headEnd len="med" w="med" type="none"/>
            <a:tailEnd len="med" w="med" type="triangle"/>
          </a:ln>
        </p:spPr>
      </p:cxnSp>
      <p:sp>
        <p:nvSpPr>
          <p:cNvPr id="2351" name="Google Shape;2351;p61"/>
          <p:cNvSpPr txBox="1"/>
          <p:nvPr/>
        </p:nvSpPr>
        <p:spPr>
          <a:xfrm>
            <a:off x="3385450" y="3907675"/>
            <a:ext cx="179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discount factor(between 0 and 1)</a:t>
            </a:r>
            <a:endParaRPr sz="1100">
              <a:latin typeface="Open Sans"/>
              <a:ea typeface="Open Sans"/>
              <a:cs typeface="Open Sans"/>
              <a:sym typeface="Open Sans"/>
            </a:endParaRPr>
          </a:p>
        </p:txBody>
      </p:sp>
      <p:cxnSp>
        <p:nvCxnSpPr>
          <p:cNvPr id="2352" name="Google Shape;2352;p61"/>
          <p:cNvCxnSpPr/>
          <p:nvPr/>
        </p:nvCxnSpPr>
        <p:spPr>
          <a:xfrm rot="10800000">
            <a:off x="4158525" y="3526075"/>
            <a:ext cx="9900" cy="381600"/>
          </a:xfrm>
          <a:prstGeom prst="straightConnector1">
            <a:avLst/>
          </a:prstGeom>
          <a:noFill/>
          <a:ln cap="flat" cmpd="sng" w="19050">
            <a:solidFill>
              <a:schemeClr val="dk2"/>
            </a:solidFill>
            <a:prstDash val="solid"/>
            <a:round/>
            <a:headEnd len="med" w="med" type="none"/>
            <a:tailEnd len="med" w="med" type="triangle"/>
          </a:ln>
        </p:spPr>
      </p:cxnSp>
      <p:sp>
        <p:nvSpPr>
          <p:cNvPr id="2353" name="Google Shape;2353;p61"/>
          <p:cNvSpPr txBox="1"/>
          <p:nvPr/>
        </p:nvSpPr>
        <p:spPr>
          <a:xfrm>
            <a:off x="4420200" y="1937325"/>
            <a:ext cx="245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largest Q-value available for any action in the current state</a:t>
            </a:r>
            <a:endParaRPr sz="1100">
              <a:latin typeface="Open Sans"/>
              <a:ea typeface="Open Sans"/>
              <a:cs typeface="Open Sans"/>
              <a:sym typeface="Open Sans"/>
            </a:endParaRPr>
          </a:p>
        </p:txBody>
      </p:sp>
      <p:cxnSp>
        <p:nvCxnSpPr>
          <p:cNvPr id="2354" name="Google Shape;2354;p61"/>
          <p:cNvCxnSpPr/>
          <p:nvPr/>
        </p:nvCxnSpPr>
        <p:spPr>
          <a:xfrm>
            <a:off x="5434850" y="2471125"/>
            <a:ext cx="10200" cy="361800"/>
          </a:xfrm>
          <a:prstGeom prst="straightConnector1">
            <a:avLst/>
          </a:prstGeom>
          <a:noFill/>
          <a:ln cap="flat" cmpd="sng" w="19050">
            <a:solidFill>
              <a:schemeClr val="dk2"/>
            </a:solidFill>
            <a:prstDash val="solid"/>
            <a:round/>
            <a:headEnd len="med" w="med" type="none"/>
            <a:tailEnd len="med" w="med" type="triangle"/>
          </a:ln>
        </p:spPr>
      </p:cxnSp>
      <p:sp>
        <p:nvSpPr>
          <p:cNvPr id="2355" name="Google Shape;2355;p61"/>
          <p:cNvSpPr txBox="1"/>
          <p:nvPr/>
        </p:nvSpPr>
        <p:spPr>
          <a:xfrm>
            <a:off x="6077775" y="3863975"/>
            <a:ext cx="269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Q-value for the action taken in the previous state</a:t>
            </a:r>
            <a:endParaRPr sz="1100">
              <a:latin typeface="Open Sans"/>
              <a:ea typeface="Open Sans"/>
              <a:cs typeface="Open Sans"/>
              <a:sym typeface="Open Sans"/>
            </a:endParaRPr>
          </a:p>
        </p:txBody>
      </p:sp>
      <p:cxnSp>
        <p:nvCxnSpPr>
          <p:cNvPr id="2356" name="Google Shape;2356;p61"/>
          <p:cNvCxnSpPr/>
          <p:nvPr/>
        </p:nvCxnSpPr>
        <p:spPr>
          <a:xfrm rot="10800000">
            <a:off x="7755525" y="3568225"/>
            <a:ext cx="9900" cy="297300"/>
          </a:xfrm>
          <a:prstGeom prst="straightConnector1">
            <a:avLst/>
          </a:prstGeom>
          <a:noFill/>
          <a:ln cap="flat" cmpd="sng" w="19050">
            <a:solidFill>
              <a:schemeClr val="dk2"/>
            </a:solidFill>
            <a:prstDash val="solid"/>
            <a:round/>
            <a:headEnd len="med" w="med" type="none"/>
            <a:tailEnd len="med" w="med" type="triangle"/>
          </a:ln>
        </p:spPr>
      </p:cxnSp>
      <p:sp>
        <p:nvSpPr>
          <p:cNvPr id="2357" name="Google Shape;2357;p61"/>
          <p:cNvSpPr/>
          <p:nvPr/>
        </p:nvSpPr>
        <p:spPr>
          <a:xfrm>
            <a:off x="1667625" y="2067450"/>
            <a:ext cx="2340600" cy="554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1"/>
          <p:cNvSpPr/>
          <p:nvPr/>
        </p:nvSpPr>
        <p:spPr>
          <a:xfrm>
            <a:off x="4430250" y="1916750"/>
            <a:ext cx="24612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763500" y="3925925"/>
            <a:ext cx="1798200" cy="67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3415600" y="3925925"/>
            <a:ext cx="17982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1"/>
          <p:cNvSpPr/>
          <p:nvPr/>
        </p:nvSpPr>
        <p:spPr>
          <a:xfrm>
            <a:off x="6087825" y="3865650"/>
            <a:ext cx="27123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2" name="Google Shape;2362;p61"/>
          <p:cNvPicPr preferRelativeResize="0"/>
          <p:nvPr/>
        </p:nvPicPr>
        <p:blipFill>
          <a:blip r:embed="rId3">
            <a:alphaModFix/>
          </a:blip>
          <a:stretch>
            <a:fillRect/>
          </a:stretch>
        </p:blipFill>
        <p:spPr>
          <a:xfrm>
            <a:off x="1173000" y="3005038"/>
            <a:ext cx="7219950" cy="552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62"/>
          <p:cNvSpPr txBox="1"/>
          <p:nvPr>
            <p:ph idx="4294967295" type="ctrTitle"/>
          </p:nvPr>
        </p:nvSpPr>
        <p:spPr>
          <a:xfrm>
            <a:off x="736646" y="373025"/>
            <a:ext cx="7672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BELLMAN EQUATION</a:t>
            </a:r>
            <a:endParaRPr/>
          </a:p>
        </p:txBody>
      </p:sp>
      <p:sp>
        <p:nvSpPr>
          <p:cNvPr id="2368" name="Google Shape;2368;p62"/>
          <p:cNvSpPr txBox="1"/>
          <p:nvPr/>
        </p:nvSpPr>
        <p:spPr>
          <a:xfrm>
            <a:off x="1155275" y="1311563"/>
            <a:ext cx="7544400" cy="954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Relies on a both old Q-values for the action taken in the previous state and what has been learned after moving to the next state </a:t>
            </a:r>
            <a:endParaRPr b="1" sz="1200">
              <a:latin typeface="Open Sans"/>
              <a:ea typeface="Open Sans"/>
              <a:cs typeface="Open Sans"/>
              <a:sym typeface="Open Sans"/>
            </a:endParaRPr>
          </a:p>
          <a:p>
            <a:pPr indent="0" lvl="0" marL="457200" rtl="0" algn="l">
              <a:spcBef>
                <a:spcPts val="0"/>
              </a:spcBef>
              <a:spcAft>
                <a:spcPts val="0"/>
              </a:spcAft>
              <a:buNone/>
            </a:pPr>
            <a:r>
              <a:t/>
            </a:r>
            <a:endParaRPr b="1" sz="12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sz="1200">
                <a:latin typeface="Open Sans"/>
                <a:ea typeface="Open Sans"/>
                <a:cs typeface="Open Sans"/>
                <a:sym typeface="Open Sans"/>
              </a:rPr>
              <a:t>Includes a learning rate parameter(    )</a:t>
            </a:r>
            <a:endParaRPr b="1">
              <a:latin typeface="Open Sans"/>
              <a:ea typeface="Open Sans"/>
              <a:cs typeface="Open Sans"/>
              <a:sym typeface="Open Sans"/>
            </a:endParaRPr>
          </a:p>
        </p:txBody>
      </p:sp>
      <p:pic>
        <p:nvPicPr>
          <p:cNvPr id="2369" name="Google Shape;2369;p62"/>
          <p:cNvPicPr preferRelativeResize="0"/>
          <p:nvPr/>
        </p:nvPicPr>
        <p:blipFill>
          <a:blip r:embed="rId3">
            <a:alphaModFix/>
          </a:blip>
          <a:stretch>
            <a:fillRect/>
          </a:stretch>
        </p:blipFill>
        <p:spPr>
          <a:xfrm>
            <a:off x="4416825" y="1933975"/>
            <a:ext cx="144000" cy="256000"/>
          </a:xfrm>
          <a:prstGeom prst="rect">
            <a:avLst/>
          </a:prstGeom>
          <a:noFill/>
          <a:ln>
            <a:noFill/>
          </a:ln>
        </p:spPr>
      </p:pic>
      <p:sp>
        <p:nvSpPr>
          <p:cNvPr id="2370" name="Google Shape;2370;p62"/>
          <p:cNvSpPr txBox="1"/>
          <p:nvPr/>
        </p:nvSpPr>
        <p:spPr>
          <a:xfrm>
            <a:off x="2632025" y="36366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371" name="Google Shape;2371;p62"/>
          <p:cNvPicPr preferRelativeResize="0"/>
          <p:nvPr/>
        </p:nvPicPr>
        <p:blipFill>
          <a:blip r:embed="rId4">
            <a:alphaModFix/>
          </a:blip>
          <a:stretch>
            <a:fillRect/>
          </a:stretch>
        </p:blipFill>
        <p:spPr>
          <a:xfrm>
            <a:off x="1254125" y="3295050"/>
            <a:ext cx="6762499" cy="681500"/>
          </a:xfrm>
          <a:prstGeom prst="rect">
            <a:avLst/>
          </a:prstGeom>
          <a:noFill/>
          <a:ln>
            <a:noFill/>
          </a:ln>
        </p:spPr>
      </p:pic>
      <p:sp>
        <p:nvSpPr>
          <p:cNvPr id="2372" name="Google Shape;2372;p62"/>
          <p:cNvSpPr txBox="1"/>
          <p:nvPr/>
        </p:nvSpPr>
        <p:spPr>
          <a:xfrm>
            <a:off x="1155275" y="4408525"/>
            <a:ext cx="242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new Q-value for the action taken in the previous state</a:t>
            </a:r>
            <a:endParaRPr sz="1100">
              <a:latin typeface="Open Sans"/>
              <a:ea typeface="Open Sans"/>
              <a:cs typeface="Open Sans"/>
              <a:sym typeface="Open Sans"/>
            </a:endParaRPr>
          </a:p>
        </p:txBody>
      </p:sp>
      <p:sp>
        <p:nvSpPr>
          <p:cNvPr id="2373" name="Google Shape;2373;p62"/>
          <p:cNvSpPr txBox="1"/>
          <p:nvPr/>
        </p:nvSpPr>
        <p:spPr>
          <a:xfrm>
            <a:off x="3470025" y="2626588"/>
            <a:ext cx="233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old Q-value for the action taken in the previous state</a:t>
            </a:r>
            <a:endParaRPr sz="1100">
              <a:latin typeface="Open Sans"/>
              <a:ea typeface="Open Sans"/>
              <a:cs typeface="Open Sans"/>
              <a:sym typeface="Open Sans"/>
            </a:endParaRPr>
          </a:p>
        </p:txBody>
      </p:sp>
      <p:sp>
        <p:nvSpPr>
          <p:cNvPr id="2374" name="Google Shape;2374;p62"/>
          <p:cNvSpPr txBox="1"/>
          <p:nvPr/>
        </p:nvSpPr>
        <p:spPr>
          <a:xfrm>
            <a:off x="5274100" y="4098725"/>
            <a:ext cx="19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learning rate( between 0 and 1)</a:t>
            </a:r>
            <a:endParaRPr sz="1100">
              <a:latin typeface="Open Sans"/>
              <a:ea typeface="Open Sans"/>
              <a:cs typeface="Open Sans"/>
              <a:sym typeface="Open Sans"/>
            </a:endParaRPr>
          </a:p>
        </p:txBody>
      </p:sp>
      <p:sp>
        <p:nvSpPr>
          <p:cNvPr id="2375" name="Google Shape;2375;p62"/>
          <p:cNvSpPr txBox="1"/>
          <p:nvPr/>
        </p:nvSpPr>
        <p:spPr>
          <a:xfrm>
            <a:off x="6338950" y="2571750"/>
            <a:ext cx="252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temporal differences for the action taken in the previous state</a:t>
            </a:r>
            <a:endParaRPr sz="1100">
              <a:latin typeface="Open Sans"/>
              <a:ea typeface="Open Sans"/>
              <a:cs typeface="Open Sans"/>
              <a:sym typeface="Open Sans"/>
            </a:endParaRPr>
          </a:p>
        </p:txBody>
      </p:sp>
      <p:cxnSp>
        <p:nvCxnSpPr>
          <p:cNvPr id="2376" name="Google Shape;2376;p62"/>
          <p:cNvCxnSpPr/>
          <p:nvPr/>
        </p:nvCxnSpPr>
        <p:spPr>
          <a:xfrm rot="10800000">
            <a:off x="2149825" y="3917750"/>
            <a:ext cx="0" cy="361800"/>
          </a:xfrm>
          <a:prstGeom prst="straightConnector1">
            <a:avLst/>
          </a:prstGeom>
          <a:noFill/>
          <a:ln cap="flat" cmpd="sng" w="19050">
            <a:solidFill>
              <a:schemeClr val="dk2"/>
            </a:solidFill>
            <a:prstDash val="solid"/>
            <a:round/>
            <a:headEnd len="med" w="med" type="none"/>
            <a:tailEnd len="med" w="med" type="triangle"/>
          </a:ln>
        </p:spPr>
      </p:cxnSp>
      <p:cxnSp>
        <p:nvCxnSpPr>
          <p:cNvPr id="2377" name="Google Shape;2377;p62"/>
          <p:cNvCxnSpPr/>
          <p:nvPr/>
        </p:nvCxnSpPr>
        <p:spPr>
          <a:xfrm>
            <a:off x="4279550" y="3194600"/>
            <a:ext cx="0" cy="221100"/>
          </a:xfrm>
          <a:prstGeom prst="straightConnector1">
            <a:avLst/>
          </a:prstGeom>
          <a:noFill/>
          <a:ln cap="flat" cmpd="sng" w="19050">
            <a:solidFill>
              <a:schemeClr val="dk2"/>
            </a:solidFill>
            <a:prstDash val="solid"/>
            <a:round/>
            <a:headEnd len="med" w="med" type="none"/>
            <a:tailEnd len="med" w="med" type="triangle"/>
          </a:ln>
        </p:spPr>
      </p:cxnSp>
      <p:cxnSp>
        <p:nvCxnSpPr>
          <p:cNvPr id="2378" name="Google Shape;2378;p62"/>
          <p:cNvCxnSpPr/>
          <p:nvPr/>
        </p:nvCxnSpPr>
        <p:spPr>
          <a:xfrm rot="10800000">
            <a:off x="6047625" y="3897700"/>
            <a:ext cx="0" cy="261300"/>
          </a:xfrm>
          <a:prstGeom prst="straightConnector1">
            <a:avLst/>
          </a:prstGeom>
          <a:noFill/>
          <a:ln cap="flat" cmpd="sng" w="19050">
            <a:solidFill>
              <a:schemeClr val="dk2"/>
            </a:solidFill>
            <a:prstDash val="solid"/>
            <a:round/>
            <a:headEnd len="med" w="med" type="none"/>
            <a:tailEnd len="med" w="med" type="triangle"/>
          </a:ln>
        </p:spPr>
      </p:cxnSp>
      <p:cxnSp>
        <p:nvCxnSpPr>
          <p:cNvPr id="2379" name="Google Shape;2379;p62"/>
          <p:cNvCxnSpPr/>
          <p:nvPr/>
        </p:nvCxnSpPr>
        <p:spPr>
          <a:xfrm>
            <a:off x="7002000" y="3043900"/>
            <a:ext cx="9900" cy="351600"/>
          </a:xfrm>
          <a:prstGeom prst="straightConnector1">
            <a:avLst/>
          </a:prstGeom>
          <a:noFill/>
          <a:ln cap="flat" cmpd="sng" w="19050">
            <a:solidFill>
              <a:schemeClr val="dk2"/>
            </a:solidFill>
            <a:prstDash val="solid"/>
            <a:round/>
            <a:headEnd len="med" w="med" type="none"/>
            <a:tailEnd len="med" w="med" type="triangle"/>
          </a:ln>
        </p:spPr>
      </p:cxnSp>
      <p:sp>
        <p:nvSpPr>
          <p:cNvPr id="2380" name="Google Shape;2380;p62"/>
          <p:cNvSpPr/>
          <p:nvPr/>
        </p:nvSpPr>
        <p:spPr>
          <a:xfrm>
            <a:off x="1185425" y="4400100"/>
            <a:ext cx="2284500" cy="482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3516075" y="2672200"/>
            <a:ext cx="2079600" cy="400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5274100" y="4176650"/>
            <a:ext cx="2094600" cy="3516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6349000" y="2621975"/>
            <a:ext cx="2330700" cy="400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pic>
        <p:nvPicPr>
          <p:cNvPr id="2388" name="Google Shape;2388;p63"/>
          <p:cNvPicPr preferRelativeResize="0"/>
          <p:nvPr/>
        </p:nvPicPr>
        <p:blipFill>
          <a:blip r:embed="rId3">
            <a:alphaModFix/>
          </a:blip>
          <a:stretch>
            <a:fillRect/>
          </a:stretch>
        </p:blipFill>
        <p:spPr>
          <a:xfrm>
            <a:off x="425300" y="152400"/>
            <a:ext cx="3686298" cy="4838699"/>
          </a:xfrm>
          <a:prstGeom prst="rect">
            <a:avLst/>
          </a:prstGeom>
          <a:noFill/>
          <a:ln>
            <a:noFill/>
          </a:ln>
        </p:spPr>
      </p:pic>
      <p:sp>
        <p:nvSpPr>
          <p:cNvPr id="2389" name="Google Shape;2389;p63"/>
          <p:cNvSpPr txBox="1"/>
          <p:nvPr/>
        </p:nvSpPr>
        <p:spPr>
          <a:xfrm>
            <a:off x="4860075" y="839750"/>
            <a:ext cx="339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Open Sans"/>
                <a:ea typeface="Open Sans"/>
                <a:cs typeface="Open Sans"/>
                <a:sym typeface="Open Sans"/>
              </a:rPr>
              <a:t>Final Q-table</a:t>
            </a:r>
            <a:endParaRPr b="1" sz="3000">
              <a:latin typeface="Open Sans"/>
              <a:ea typeface="Open Sans"/>
              <a:cs typeface="Open Sans"/>
              <a:sym typeface="Open Sans"/>
            </a:endParaRPr>
          </a:p>
        </p:txBody>
      </p:sp>
      <p:sp>
        <p:nvSpPr>
          <p:cNvPr id="2390" name="Google Shape;2390;p63"/>
          <p:cNvSpPr/>
          <p:nvPr/>
        </p:nvSpPr>
        <p:spPr>
          <a:xfrm>
            <a:off x="4062325" y="4104300"/>
            <a:ext cx="126000" cy="886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3"/>
          <p:cNvSpPr txBox="1"/>
          <p:nvPr/>
        </p:nvSpPr>
        <p:spPr>
          <a:xfrm>
            <a:off x="4240775" y="4239900"/>
            <a:ext cx="416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States corresponding to cliff has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0 values</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pic>
        <p:nvPicPr>
          <p:cNvPr id="2396" name="Google Shape;2396;p64"/>
          <p:cNvPicPr preferRelativeResize="0"/>
          <p:nvPr/>
        </p:nvPicPr>
        <p:blipFill>
          <a:blip r:embed="rId3">
            <a:alphaModFix/>
          </a:blip>
          <a:stretch>
            <a:fillRect/>
          </a:stretch>
        </p:blipFill>
        <p:spPr>
          <a:xfrm>
            <a:off x="1889749" y="1132149"/>
            <a:ext cx="5743226" cy="376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38"/>
          <p:cNvSpPr txBox="1"/>
          <p:nvPr/>
        </p:nvSpPr>
        <p:spPr>
          <a:xfrm>
            <a:off x="2010475" y="1949225"/>
            <a:ext cx="627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dk2"/>
                </a:solidFill>
                <a:latin typeface="Open Sans"/>
                <a:ea typeface="Open Sans"/>
                <a:cs typeface="Open Sans"/>
                <a:sym typeface="Open Sans"/>
              </a:rPr>
              <a:t>INTRODUCTION</a:t>
            </a:r>
            <a:endParaRPr b="1" sz="6000">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65"/>
          <p:cNvSpPr txBox="1"/>
          <p:nvPr/>
        </p:nvSpPr>
        <p:spPr>
          <a:xfrm>
            <a:off x="2871450" y="2248500"/>
            <a:ext cx="34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pen Sans"/>
                <a:ea typeface="Open Sans"/>
                <a:cs typeface="Open Sans"/>
                <a:sym typeface="Open Sans"/>
              </a:rPr>
              <a:t>Demo</a:t>
            </a:r>
            <a:endParaRPr b="1" sz="3000">
              <a:solidFill>
                <a:schemeClr val="dk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66"/>
          <p:cNvSpPr txBox="1"/>
          <p:nvPr>
            <p:ph idx="2" type="title"/>
          </p:nvPr>
        </p:nvSpPr>
        <p:spPr>
          <a:xfrm>
            <a:off x="1375850" y="424250"/>
            <a:ext cx="66963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02 SARSA</a:t>
            </a:r>
            <a:endParaRPr sz="6000"/>
          </a:p>
        </p:txBody>
      </p:sp>
      <p:sp>
        <p:nvSpPr>
          <p:cNvPr id="2407" name="Google Shape;2407;p66"/>
          <p:cNvSpPr txBox="1"/>
          <p:nvPr/>
        </p:nvSpPr>
        <p:spPr>
          <a:xfrm>
            <a:off x="766300" y="2424800"/>
            <a:ext cx="64662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On policy</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Model free</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Discrete actions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Discrete States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Critic agent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Tabular representation of policy </a:t>
            </a:r>
            <a:endParaRPr b="1">
              <a:solidFill>
                <a:srgbClr val="610B38"/>
              </a:solidFill>
              <a:highlight>
                <a:srgbClr val="CEF2F0"/>
              </a:highlight>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pic>
        <p:nvPicPr>
          <p:cNvPr id="2412" name="Google Shape;2412;p67"/>
          <p:cNvPicPr preferRelativeResize="0"/>
          <p:nvPr/>
        </p:nvPicPr>
        <p:blipFill>
          <a:blip r:embed="rId3">
            <a:alphaModFix/>
          </a:blip>
          <a:stretch>
            <a:fillRect/>
          </a:stretch>
        </p:blipFill>
        <p:spPr>
          <a:xfrm>
            <a:off x="220743" y="2260568"/>
            <a:ext cx="3591275" cy="1579825"/>
          </a:xfrm>
          <a:prstGeom prst="rect">
            <a:avLst/>
          </a:prstGeom>
          <a:noFill/>
          <a:ln>
            <a:noFill/>
          </a:ln>
        </p:spPr>
      </p:pic>
      <p:sp>
        <p:nvSpPr>
          <p:cNvPr id="2413" name="Google Shape;2413;p67"/>
          <p:cNvSpPr/>
          <p:nvPr/>
        </p:nvSpPr>
        <p:spPr>
          <a:xfrm>
            <a:off x="4316050" y="618625"/>
            <a:ext cx="2752500" cy="4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txBox="1"/>
          <p:nvPr/>
        </p:nvSpPr>
        <p:spPr>
          <a:xfrm>
            <a:off x="4539525" y="690613"/>
            <a:ext cx="241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Initialize Q-Table</a:t>
            </a:r>
            <a:endParaRPr b="1">
              <a:solidFill>
                <a:schemeClr val="lt1"/>
              </a:solidFill>
              <a:latin typeface="Open Sans"/>
              <a:ea typeface="Open Sans"/>
              <a:cs typeface="Open Sans"/>
              <a:sym typeface="Open Sans"/>
            </a:endParaRPr>
          </a:p>
        </p:txBody>
      </p:sp>
      <p:sp>
        <p:nvSpPr>
          <p:cNvPr id="2415" name="Google Shape;2415;p67"/>
          <p:cNvSpPr/>
          <p:nvPr/>
        </p:nvSpPr>
        <p:spPr>
          <a:xfrm>
            <a:off x="4308550" y="1277325"/>
            <a:ext cx="2752500" cy="6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txBox="1"/>
          <p:nvPr/>
        </p:nvSpPr>
        <p:spPr>
          <a:xfrm>
            <a:off x="4376350" y="1334163"/>
            <a:ext cx="2631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Choose an action from the Q-Table for the current</a:t>
            </a:r>
            <a:r>
              <a:rPr b="1" lang="en" sz="1300">
                <a:solidFill>
                  <a:schemeClr val="lt1"/>
                </a:solidFill>
                <a:latin typeface="Open Sans"/>
                <a:ea typeface="Open Sans"/>
                <a:cs typeface="Open Sans"/>
                <a:sym typeface="Open Sans"/>
              </a:rPr>
              <a:t> state</a:t>
            </a:r>
            <a:endParaRPr b="1" sz="1300">
              <a:solidFill>
                <a:schemeClr val="lt1"/>
              </a:solidFill>
              <a:latin typeface="Open Sans"/>
              <a:ea typeface="Open Sans"/>
              <a:cs typeface="Open Sans"/>
              <a:sym typeface="Open Sans"/>
            </a:endParaRPr>
          </a:p>
        </p:txBody>
      </p:sp>
      <p:sp>
        <p:nvSpPr>
          <p:cNvPr id="2417" name="Google Shape;2417;p67"/>
          <p:cNvSpPr/>
          <p:nvPr/>
        </p:nvSpPr>
        <p:spPr>
          <a:xfrm>
            <a:off x="4316050" y="2149200"/>
            <a:ext cx="2752500" cy="6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txBox="1"/>
          <p:nvPr/>
        </p:nvSpPr>
        <p:spPr>
          <a:xfrm>
            <a:off x="4420300" y="2213700"/>
            <a:ext cx="254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Perform the chosen Action and transition to the Next state</a:t>
            </a:r>
            <a:endParaRPr b="1" sz="1200">
              <a:solidFill>
                <a:schemeClr val="lt1"/>
              </a:solidFill>
              <a:latin typeface="Open Sans"/>
              <a:ea typeface="Open Sans"/>
              <a:cs typeface="Open Sans"/>
              <a:sym typeface="Open Sans"/>
            </a:endParaRPr>
          </a:p>
        </p:txBody>
      </p:sp>
      <p:sp>
        <p:nvSpPr>
          <p:cNvPr id="2419" name="Google Shape;2419;p67"/>
          <p:cNvSpPr/>
          <p:nvPr/>
        </p:nvSpPr>
        <p:spPr>
          <a:xfrm>
            <a:off x="4376350" y="3718513"/>
            <a:ext cx="26319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txBox="1"/>
          <p:nvPr/>
        </p:nvSpPr>
        <p:spPr>
          <a:xfrm>
            <a:off x="4444150" y="3730363"/>
            <a:ext cx="248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Open Sans"/>
                <a:ea typeface="Open Sans"/>
                <a:cs typeface="Open Sans"/>
                <a:sym typeface="Open Sans"/>
              </a:rPr>
              <a:t>Receive Reward and compute the temporal Differences</a:t>
            </a:r>
            <a:endParaRPr b="1" sz="1200">
              <a:solidFill>
                <a:schemeClr val="lt1"/>
              </a:solidFill>
              <a:latin typeface="Open Sans"/>
              <a:ea typeface="Open Sans"/>
              <a:cs typeface="Open Sans"/>
              <a:sym typeface="Open Sans"/>
            </a:endParaRPr>
          </a:p>
        </p:txBody>
      </p:sp>
      <p:sp>
        <p:nvSpPr>
          <p:cNvPr id="2421" name="Google Shape;2421;p67"/>
          <p:cNvSpPr/>
          <p:nvPr/>
        </p:nvSpPr>
        <p:spPr>
          <a:xfrm>
            <a:off x="4140250" y="4453600"/>
            <a:ext cx="3104100" cy="5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Update Q-Value for Previous state</a:t>
            </a:r>
            <a:endParaRPr b="1">
              <a:solidFill>
                <a:schemeClr val="lt1"/>
              </a:solidFill>
            </a:endParaRPr>
          </a:p>
        </p:txBody>
      </p:sp>
      <p:sp>
        <p:nvSpPr>
          <p:cNvPr id="2422" name="Google Shape;2422;p67"/>
          <p:cNvSpPr/>
          <p:nvPr/>
        </p:nvSpPr>
        <p:spPr>
          <a:xfrm>
            <a:off x="4365575" y="2983425"/>
            <a:ext cx="2703000" cy="577800"/>
          </a:xfrm>
          <a:prstGeom prst="rect">
            <a:avLst/>
          </a:prstGeom>
          <a:solidFill>
            <a:srgbClr val="E3620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txBox="1"/>
          <p:nvPr/>
        </p:nvSpPr>
        <p:spPr>
          <a:xfrm>
            <a:off x="4476425" y="2956288"/>
            <a:ext cx="248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Open Sans"/>
                <a:ea typeface="Open Sans"/>
                <a:cs typeface="Open Sans"/>
                <a:sym typeface="Open Sans"/>
              </a:rPr>
              <a:t>Choose the action from the next state</a:t>
            </a:r>
            <a:endParaRPr b="1" sz="1200">
              <a:solidFill>
                <a:schemeClr val="lt1"/>
              </a:solidFill>
              <a:latin typeface="Open Sans"/>
              <a:ea typeface="Open Sans"/>
              <a:cs typeface="Open Sans"/>
              <a:sym typeface="Open Sans"/>
            </a:endParaRPr>
          </a:p>
        </p:txBody>
      </p:sp>
      <p:cxnSp>
        <p:nvCxnSpPr>
          <p:cNvPr id="2424" name="Google Shape;2424;p67"/>
          <p:cNvCxnSpPr>
            <a:stCxn id="2421" idx="1"/>
            <a:endCxn id="2417" idx="1"/>
          </p:cNvCxnSpPr>
          <p:nvPr/>
        </p:nvCxnSpPr>
        <p:spPr>
          <a:xfrm flipH="1" rot="10800000">
            <a:off x="4140250" y="2490850"/>
            <a:ext cx="175800" cy="2239800"/>
          </a:xfrm>
          <a:prstGeom prst="curvedConnector3">
            <a:avLst>
              <a:gd fmla="val -135452" name="adj1"/>
            </a:avLst>
          </a:prstGeom>
          <a:noFill/>
          <a:ln cap="flat" cmpd="sng" w="28575">
            <a:solidFill>
              <a:schemeClr val="accent1"/>
            </a:solidFill>
            <a:prstDash val="solid"/>
            <a:round/>
            <a:headEnd len="med" w="med" type="none"/>
            <a:tailEnd len="med" w="med" type="none"/>
          </a:ln>
        </p:spPr>
      </p:cxnSp>
      <p:cxnSp>
        <p:nvCxnSpPr>
          <p:cNvPr id="2425" name="Google Shape;2425;p67"/>
          <p:cNvCxnSpPr/>
          <p:nvPr/>
        </p:nvCxnSpPr>
        <p:spPr>
          <a:xfrm>
            <a:off x="5568925" y="1101425"/>
            <a:ext cx="5400" cy="165300"/>
          </a:xfrm>
          <a:prstGeom prst="straightConnector1">
            <a:avLst/>
          </a:prstGeom>
          <a:noFill/>
          <a:ln cap="flat" cmpd="sng" w="9525">
            <a:solidFill>
              <a:schemeClr val="dk2"/>
            </a:solidFill>
            <a:prstDash val="solid"/>
            <a:round/>
            <a:headEnd len="med" w="med" type="none"/>
            <a:tailEnd len="med" w="med" type="triangle"/>
          </a:ln>
        </p:spPr>
      </p:cxnSp>
      <p:cxnSp>
        <p:nvCxnSpPr>
          <p:cNvPr id="2426" name="Google Shape;2426;p67"/>
          <p:cNvCxnSpPr/>
          <p:nvPr/>
        </p:nvCxnSpPr>
        <p:spPr>
          <a:xfrm>
            <a:off x="5568925" y="1972163"/>
            <a:ext cx="5400" cy="165300"/>
          </a:xfrm>
          <a:prstGeom prst="straightConnector1">
            <a:avLst/>
          </a:prstGeom>
          <a:noFill/>
          <a:ln cap="flat" cmpd="sng" w="9525">
            <a:solidFill>
              <a:schemeClr val="dk2"/>
            </a:solidFill>
            <a:prstDash val="solid"/>
            <a:round/>
            <a:headEnd len="med" w="med" type="none"/>
            <a:tailEnd len="med" w="med" type="triangle"/>
          </a:ln>
        </p:spPr>
      </p:cxnSp>
      <p:cxnSp>
        <p:nvCxnSpPr>
          <p:cNvPr id="2427" name="Google Shape;2427;p67"/>
          <p:cNvCxnSpPr/>
          <p:nvPr/>
        </p:nvCxnSpPr>
        <p:spPr>
          <a:xfrm>
            <a:off x="5568925" y="2832300"/>
            <a:ext cx="5400" cy="165300"/>
          </a:xfrm>
          <a:prstGeom prst="straightConnector1">
            <a:avLst/>
          </a:prstGeom>
          <a:noFill/>
          <a:ln cap="flat" cmpd="sng" w="9525">
            <a:solidFill>
              <a:schemeClr val="dk2"/>
            </a:solidFill>
            <a:prstDash val="solid"/>
            <a:round/>
            <a:headEnd len="med" w="med" type="none"/>
            <a:tailEnd len="med" w="med" type="triangle"/>
          </a:ln>
        </p:spPr>
      </p:cxnSp>
      <p:cxnSp>
        <p:nvCxnSpPr>
          <p:cNvPr id="2428" name="Google Shape;2428;p67"/>
          <p:cNvCxnSpPr/>
          <p:nvPr/>
        </p:nvCxnSpPr>
        <p:spPr>
          <a:xfrm>
            <a:off x="5568925" y="3560300"/>
            <a:ext cx="5400" cy="165300"/>
          </a:xfrm>
          <a:prstGeom prst="straightConnector1">
            <a:avLst/>
          </a:prstGeom>
          <a:noFill/>
          <a:ln cap="flat" cmpd="sng" w="9525">
            <a:solidFill>
              <a:schemeClr val="dk2"/>
            </a:solidFill>
            <a:prstDash val="solid"/>
            <a:round/>
            <a:headEnd len="med" w="med" type="none"/>
            <a:tailEnd len="med" w="med" type="triangle"/>
          </a:ln>
        </p:spPr>
      </p:cxnSp>
      <p:cxnSp>
        <p:nvCxnSpPr>
          <p:cNvPr id="2429" name="Google Shape;2429;p67"/>
          <p:cNvCxnSpPr/>
          <p:nvPr/>
        </p:nvCxnSpPr>
        <p:spPr>
          <a:xfrm>
            <a:off x="5568925" y="4296325"/>
            <a:ext cx="5400" cy="165300"/>
          </a:xfrm>
          <a:prstGeom prst="straightConnector1">
            <a:avLst/>
          </a:prstGeom>
          <a:noFill/>
          <a:ln cap="flat" cmpd="sng" w="9525">
            <a:solidFill>
              <a:schemeClr val="dk2"/>
            </a:solidFill>
            <a:prstDash val="solid"/>
            <a:round/>
            <a:headEnd len="med" w="med" type="none"/>
            <a:tailEnd len="med" w="med" type="triangle"/>
          </a:ln>
        </p:spPr>
      </p:cxnSp>
      <p:cxnSp>
        <p:nvCxnSpPr>
          <p:cNvPr id="2430" name="Google Shape;2430;p67"/>
          <p:cNvCxnSpPr>
            <a:stCxn id="2431" idx="2"/>
            <a:endCxn id="2422" idx="3"/>
          </p:cNvCxnSpPr>
          <p:nvPr/>
        </p:nvCxnSpPr>
        <p:spPr>
          <a:xfrm flipH="1">
            <a:off x="7068450" y="2690850"/>
            <a:ext cx="1161900" cy="581400"/>
          </a:xfrm>
          <a:prstGeom prst="straightConnector1">
            <a:avLst/>
          </a:prstGeom>
          <a:noFill/>
          <a:ln cap="flat" cmpd="sng" w="9525">
            <a:solidFill>
              <a:schemeClr val="dk2"/>
            </a:solidFill>
            <a:prstDash val="solid"/>
            <a:round/>
            <a:headEnd len="med" w="med" type="none"/>
            <a:tailEnd len="med" w="med" type="triangle"/>
          </a:ln>
        </p:spPr>
      </p:cxnSp>
      <p:sp>
        <p:nvSpPr>
          <p:cNvPr id="2431" name="Google Shape;2431;p67"/>
          <p:cNvSpPr txBox="1"/>
          <p:nvPr/>
        </p:nvSpPr>
        <p:spPr>
          <a:xfrm>
            <a:off x="7316700" y="2075250"/>
            <a:ext cx="18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Not there in Q learning</a:t>
            </a:r>
            <a:endParaRPr>
              <a:latin typeface="Open Sans"/>
              <a:ea typeface="Open Sans"/>
              <a:cs typeface="Open Sans"/>
              <a:sym typeface="Open Sans"/>
            </a:endParaRPr>
          </a:p>
        </p:txBody>
      </p:sp>
      <p:sp>
        <p:nvSpPr>
          <p:cNvPr id="2432" name="Google Shape;2432;p67"/>
          <p:cNvSpPr txBox="1"/>
          <p:nvPr>
            <p:ph idx="4294967295" type="ctrTitle"/>
          </p:nvPr>
        </p:nvSpPr>
        <p:spPr>
          <a:xfrm>
            <a:off x="735746" y="43075"/>
            <a:ext cx="7672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Sarsa Process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6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uez One"/>
                <a:ea typeface="Suez One"/>
                <a:cs typeface="Suez One"/>
                <a:sym typeface="Suez One"/>
              </a:rPr>
              <a:t>Temporal difference</a:t>
            </a:r>
            <a:endParaRPr b="1">
              <a:latin typeface="Suez One"/>
              <a:ea typeface="Suez One"/>
              <a:cs typeface="Suez One"/>
              <a:sym typeface="Suez One"/>
            </a:endParaRPr>
          </a:p>
        </p:txBody>
      </p:sp>
      <p:sp>
        <p:nvSpPr>
          <p:cNvPr id="2438" name="Google Shape;2438;p68"/>
          <p:cNvSpPr txBox="1"/>
          <p:nvPr/>
        </p:nvSpPr>
        <p:spPr>
          <a:xfrm>
            <a:off x="673100" y="1004600"/>
            <a:ext cx="803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A method of calculating how much the Q-values for the action taken in the previous state should be changed based on AI agent has learned about the current state’s action.</a:t>
            </a:r>
            <a:endParaRPr sz="1200">
              <a:latin typeface="Open Sans"/>
              <a:ea typeface="Open Sans"/>
              <a:cs typeface="Open Sans"/>
              <a:sym typeface="Open Sans"/>
            </a:endParaRPr>
          </a:p>
        </p:txBody>
      </p:sp>
      <p:sp>
        <p:nvSpPr>
          <p:cNvPr id="2439" name="Google Shape;2439;p68"/>
          <p:cNvSpPr txBox="1"/>
          <p:nvPr/>
        </p:nvSpPr>
        <p:spPr>
          <a:xfrm>
            <a:off x="1271925" y="2832925"/>
            <a:ext cx="70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40" name="Google Shape;2440;p68"/>
          <p:cNvSpPr txBox="1"/>
          <p:nvPr/>
        </p:nvSpPr>
        <p:spPr>
          <a:xfrm>
            <a:off x="736650" y="3907675"/>
            <a:ext cx="1798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Temporal difference for the action taken in the previous state</a:t>
            </a:r>
            <a:endParaRPr sz="1100">
              <a:latin typeface="Open Sans"/>
              <a:ea typeface="Open Sans"/>
              <a:cs typeface="Open Sans"/>
              <a:sym typeface="Open Sans"/>
            </a:endParaRPr>
          </a:p>
        </p:txBody>
      </p:sp>
      <p:cxnSp>
        <p:nvCxnSpPr>
          <p:cNvPr id="2441" name="Google Shape;2441;p68"/>
          <p:cNvCxnSpPr>
            <a:stCxn id="2440" idx="0"/>
          </p:cNvCxnSpPr>
          <p:nvPr/>
        </p:nvCxnSpPr>
        <p:spPr>
          <a:xfrm flipH="1" rot="10800000">
            <a:off x="1635750" y="3526075"/>
            <a:ext cx="5100" cy="381600"/>
          </a:xfrm>
          <a:prstGeom prst="straightConnector1">
            <a:avLst/>
          </a:prstGeom>
          <a:noFill/>
          <a:ln cap="flat" cmpd="sng" w="19050">
            <a:solidFill>
              <a:schemeClr val="dk2"/>
            </a:solidFill>
            <a:prstDash val="solid"/>
            <a:round/>
            <a:headEnd len="med" w="med" type="none"/>
            <a:tailEnd len="med" w="med" type="triangle"/>
          </a:ln>
        </p:spPr>
      </p:cxnSp>
      <p:sp>
        <p:nvSpPr>
          <p:cNvPr id="2442" name="Google Shape;2442;p68"/>
          <p:cNvSpPr txBox="1"/>
          <p:nvPr/>
        </p:nvSpPr>
        <p:spPr>
          <a:xfrm>
            <a:off x="1697775" y="2106825"/>
            <a:ext cx="240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reward received for the action taken in the previous state</a:t>
            </a:r>
            <a:endParaRPr sz="1100">
              <a:latin typeface="Open Sans"/>
              <a:ea typeface="Open Sans"/>
              <a:cs typeface="Open Sans"/>
              <a:sym typeface="Open Sans"/>
            </a:endParaRPr>
          </a:p>
        </p:txBody>
      </p:sp>
      <p:cxnSp>
        <p:nvCxnSpPr>
          <p:cNvPr id="2443" name="Google Shape;2443;p68"/>
          <p:cNvCxnSpPr/>
          <p:nvPr/>
        </p:nvCxnSpPr>
        <p:spPr>
          <a:xfrm>
            <a:off x="3385450" y="2692788"/>
            <a:ext cx="10200" cy="301500"/>
          </a:xfrm>
          <a:prstGeom prst="straightConnector1">
            <a:avLst/>
          </a:prstGeom>
          <a:noFill/>
          <a:ln cap="flat" cmpd="sng" w="19050">
            <a:solidFill>
              <a:schemeClr val="dk2"/>
            </a:solidFill>
            <a:prstDash val="solid"/>
            <a:round/>
            <a:headEnd len="med" w="med" type="none"/>
            <a:tailEnd len="med" w="med" type="triangle"/>
          </a:ln>
        </p:spPr>
      </p:cxnSp>
      <p:sp>
        <p:nvSpPr>
          <p:cNvPr id="2444" name="Google Shape;2444;p68"/>
          <p:cNvSpPr txBox="1"/>
          <p:nvPr/>
        </p:nvSpPr>
        <p:spPr>
          <a:xfrm>
            <a:off x="3385450" y="3907675"/>
            <a:ext cx="179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discount factor(between 0 and 1)</a:t>
            </a:r>
            <a:endParaRPr sz="1100">
              <a:latin typeface="Open Sans"/>
              <a:ea typeface="Open Sans"/>
              <a:cs typeface="Open Sans"/>
              <a:sym typeface="Open Sans"/>
            </a:endParaRPr>
          </a:p>
        </p:txBody>
      </p:sp>
      <p:cxnSp>
        <p:nvCxnSpPr>
          <p:cNvPr id="2445" name="Google Shape;2445;p68"/>
          <p:cNvCxnSpPr/>
          <p:nvPr/>
        </p:nvCxnSpPr>
        <p:spPr>
          <a:xfrm rot="10800000">
            <a:off x="4209550" y="3583600"/>
            <a:ext cx="9900" cy="381600"/>
          </a:xfrm>
          <a:prstGeom prst="straightConnector1">
            <a:avLst/>
          </a:prstGeom>
          <a:noFill/>
          <a:ln cap="flat" cmpd="sng" w="19050">
            <a:solidFill>
              <a:schemeClr val="dk2"/>
            </a:solidFill>
            <a:prstDash val="solid"/>
            <a:round/>
            <a:headEnd len="med" w="med" type="none"/>
            <a:tailEnd len="med" w="med" type="triangle"/>
          </a:ln>
        </p:spPr>
      </p:cxnSp>
      <p:sp>
        <p:nvSpPr>
          <p:cNvPr id="2446" name="Google Shape;2446;p68"/>
          <p:cNvSpPr txBox="1"/>
          <p:nvPr/>
        </p:nvSpPr>
        <p:spPr>
          <a:xfrm>
            <a:off x="4420200" y="1937325"/>
            <a:ext cx="245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largest Q-value available for any action in the current state</a:t>
            </a:r>
            <a:endParaRPr sz="1100">
              <a:latin typeface="Open Sans"/>
              <a:ea typeface="Open Sans"/>
              <a:cs typeface="Open Sans"/>
              <a:sym typeface="Open Sans"/>
            </a:endParaRPr>
          </a:p>
        </p:txBody>
      </p:sp>
      <p:cxnSp>
        <p:nvCxnSpPr>
          <p:cNvPr id="2447" name="Google Shape;2447;p68"/>
          <p:cNvCxnSpPr/>
          <p:nvPr/>
        </p:nvCxnSpPr>
        <p:spPr>
          <a:xfrm>
            <a:off x="5434850" y="2471125"/>
            <a:ext cx="10200" cy="361800"/>
          </a:xfrm>
          <a:prstGeom prst="straightConnector1">
            <a:avLst/>
          </a:prstGeom>
          <a:noFill/>
          <a:ln cap="flat" cmpd="sng" w="19050">
            <a:solidFill>
              <a:schemeClr val="dk2"/>
            </a:solidFill>
            <a:prstDash val="solid"/>
            <a:round/>
            <a:headEnd len="med" w="med" type="none"/>
            <a:tailEnd len="med" w="med" type="triangle"/>
          </a:ln>
        </p:spPr>
      </p:cxnSp>
      <p:sp>
        <p:nvSpPr>
          <p:cNvPr id="2448" name="Google Shape;2448;p68"/>
          <p:cNvSpPr txBox="1"/>
          <p:nvPr/>
        </p:nvSpPr>
        <p:spPr>
          <a:xfrm>
            <a:off x="6077775" y="3863975"/>
            <a:ext cx="269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Q-value for the action taken in the previous state</a:t>
            </a:r>
            <a:endParaRPr sz="1100">
              <a:latin typeface="Open Sans"/>
              <a:ea typeface="Open Sans"/>
              <a:cs typeface="Open Sans"/>
              <a:sym typeface="Open Sans"/>
            </a:endParaRPr>
          </a:p>
        </p:txBody>
      </p:sp>
      <p:cxnSp>
        <p:nvCxnSpPr>
          <p:cNvPr id="2449" name="Google Shape;2449;p68"/>
          <p:cNvCxnSpPr/>
          <p:nvPr/>
        </p:nvCxnSpPr>
        <p:spPr>
          <a:xfrm rot="10800000">
            <a:off x="7755525" y="3568225"/>
            <a:ext cx="9900" cy="297300"/>
          </a:xfrm>
          <a:prstGeom prst="straightConnector1">
            <a:avLst/>
          </a:prstGeom>
          <a:noFill/>
          <a:ln cap="flat" cmpd="sng" w="19050">
            <a:solidFill>
              <a:schemeClr val="dk2"/>
            </a:solidFill>
            <a:prstDash val="solid"/>
            <a:round/>
            <a:headEnd len="med" w="med" type="none"/>
            <a:tailEnd len="med" w="med" type="triangle"/>
          </a:ln>
        </p:spPr>
      </p:cxnSp>
      <p:sp>
        <p:nvSpPr>
          <p:cNvPr id="2450" name="Google Shape;2450;p68"/>
          <p:cNvSpPr/>
          <p:nvPr/>
        </p:nvSpPr>
        <p:spPr>
          <a:xfrm>
            <a:off x="1667625" y="2067450"/>
            <a:ext cx="2340600" cy="554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8"/>
          <p:cNvSpPr/>
          <p:nvPr/>
        </p:nvSpPr>
        <p:spPr>
          <a:xfrm>
            <a:off x="4430250" y="1916750"/>
            <a:ext cx="24612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8"/>
          <p:cNvSpPr/>
          <p:nvPr/>
        </p:nvSpPr>
        <p:spPr>
          <a:xfrm>
            <a:off x="763500" y="3925925"/>
            <a:ext cx="1798200" cy="67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8"/>
          <p:cNvSpPr/>
          <p:nvPr/>
        </p:nvSpPr>
        <p:spPr>
          <a:xfrm>
            <a:off x="3425663" y="4000925"/>
            <a:ext cx="17982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8"/>
          <p:cNvSpPr/>
          <p:nvPr/>
        </p:nvSpPr>
        <p:spPr>
          <a:xfrm>
            <a:off x="6087825" y="3865650"/>
            <a:ext cx="2712300" cy="523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5" name="Google Shape;2455;p68"/>
          <p:cNvPicPr preferRelativeResize="0"/>
          <p:nvPr/>
        </p:nvPicPr>
        <p:blipFill>
          <a:blip r:embed="rId3">
            <a:alphaModFix/>
          </a:blip>
          <a:stretch>
            <a:fillRect/>
          </a:stretch>
        </p:blipFill>
        <p:spPr>
          <a:xfrm>
            <a:off x="1263014" y="2970075"/>
            <a:ext cx="6713485" cy="577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6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Sarsa Vs Q-learning</a:t>
            </a:r>
            <a:endParaRPr/>
          </a:p>
        </p:txBody>
      </p:sp>
      <p:sp>
        <p:nvSpPr>
          <p:cNvPr id="2461" name="Google Shape;2461;p69"/>
          <p:cNvSpPr txBox="1"/>
          <p:nvPr/>
        </p:nvSpPr>
        <p:spPr>
          <a:xfrm>
            <a:off x="1331800" y="1098925"/>
            <a:ext cx="676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FFFFF"/>
                </a:highlight>
                <a:latin typeface="Open Sans"/>
                <a:ea typeface="Open Sans"/>
                <a:cs typeface="Open Sans"/>
                <a:sym typeface="Open Sans"/>
              </a:rPr>
              <a:t>QL directly learns the optimal policy while SARSA learns a “near” optimal policy.</a:t>
            </a:r>
            <a:endParaRPr sz="1200">
              <a:solidFill>
                <a:srgbClr val="292929"/>
              </a:solidFill>
              <a:highlight>
                <a:srgbClr val="FFFFFF"/>
              </a:highlight>
              <a:latin typeface="Open Sans"/>
              <a:ea typeface="Open Sans"/>
              <a:cs typeface="Open Sans"/>
              <a:sym typeface="Open Sans"/>
            </a:endParaRPr>
          </a:p>
          <a:p>
            <a:pPr indent="0" lvl="0" marL="457200" rtl="0" algn="ctr">
              <a:spcBef>
                <a:spcPts val="0"/>
              </a:spcBef>
              <a:spcAft>
                <a:spcPts val="0"/>
              </a:spcAft>
              <a:buNone/>
            </a:pPr>
            <a:r>
              <a:t/>
            </a:r>
            <a:endParaRPr sz="1200">
              <a:solidFill>
                <a:srgbClr val="292929"/>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200">
                <a:solidFill>
                  <a:srgbClr val="292929"/>
                </a:solidFill>
                <a:highlight>
                  <a:srgbClr val="FFFFFF"/>
                </a:highlight>
                <a:latin typeface="Open Sans"/>
                <a:ea typeface="Open Sans"/>
                <a:cs typeface="Open Sans"/>
                <a:sym typeface="Open Sans"/>
              </a:rPr>
              <a:t>QL is a more aggressive agent, while SARSA is more conservative. An example is walking near the cliff. QL will take the shortest path because it is optimal (with the risk of falling), while SARSA will take the longer, safer route (to avoid unexpected falling).</a:t>
            </a:r>
            <a:endParaRPr sz="1200">
              <a:solidFill>
                <a:srgbClr val="292929"/>
              </a:solidFill>
              <a:highlight>
                <a:srgbClr val="FFFFFF"/>
              </a:highlight>
              <a:latin typeface="Open Sans"/>
              <a:ea typeface="Open Sans"/>
              <a:cs typeface="Open Sans"/>
              <a:sym typeface="Open Sans"/>
            </a:endParaRPr>
          </a:p>
        </p:txBody>
      </p:sp>
      <p:pic>
        <p:nvPicPr>
          <p:cNvPr id="2462" name="Google Shape;2462;p69"/>
          <p:cNvPicPr preferRelativeResize="0"/>
          <p:nvPr/>
        </p:nvPicPr>
        <p:blipFill>
          <a:blip r:embed="rId3">
            <a:alphaModFix/>
          </a:blip>
          <a:stretch>
            <a:fillRect/>
          </a:stretch>
        </p:blipFill>
        <p:spPr>
          <a:xfrm>
            <a:off x="4319675" y="2579975"/>
            <a:ext cx="2981325" cy="742950"/>
          </a:xfrm>
          <a:prstGeom prst="rect">
            <a:avLst/>
          </a:prstGeom>
          <a:noFill/>
          <a:ln>
            <a:noFill/>
          </a:ln>
        </p:spPr>
      </p:pic>
      <p:pic>
        <p:nvPicPr>
          <p:cNvPr id="2463" name="Google Shape;2463;p69"/>
          <p:cNvPicPr preferRelativeResize="0"/>
          <p:nvPr/>
        </p:nvPicPr>
        <p:blipFill>
          <a:blip r:embed="rId4">
            <a:alphaModFix/>
          </a:blip>
          <a:stretch>
            <a:fillRect/>
          </a:stretch>
        </p:blipFill>
        <p:spPr>
          <a:xfrm>
            <a:off x="4109750" y="3695775"/>
            <a:ext cx="3286125" cy="666750"/>
          </a:xfrm>
          <a:prstGeom prst="rect">
            <a:avLst/>
          </a:prstGeom>
          <a:noFill/>
          <a:ln>
            <a:noFill/>
          </a:ln>
        </p:spPr>
      </p:pic>
      <p:sp>
        <p:nvSpPr>
          <p:cNvPr id="2464" name="Google Shape;2464;p69"/>
          <p:cNvSpPr txBox="1"/>
          <p:nvPr/>
        </p:nvSpPr>
        <p:spPr>
          <a:xfrm>
            <a:off x="2519275" y="2751350"/>
            <a:ext cx="9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SARSA</a:t>
            </a:r>
            <a:endParaRPr>
              <a:latin typeface="Open Sans"/>
              <a:ea typeface="Open Sans"/>
              <a:cs typeface="Open Sans"/>
              <a:sym typeface="Open Sans"/>
            </a:endParaRPr>
          </a:p>
        </p:txBody>
      </p:sp>
      <p:sp>
        <p:nvSpPr>
          <p:cNvPr id="2465" name="Google Shape;2465;p69"/>
          <p:cNvSpPr txBox="1"/>
          <p:nvPr/>
        </p:nvSpPr>
        <p:spPr>
          <a:xfrm>
            <a:off x="1983925" y="3911450"/>
            <a:ext cx="15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Q-learning</a:t>
            </a:r>
            <a:endParaRPr>
              <a:latin typeface="Open Sans"/>
              <a:ea typeface="Open Sans"/>
              <a:cs typeface="Open Sans"/>
              <a:sym typeface="Open Sans"/>
            </a:endParaRPr>
          </a:p>
        </p:txBody>
      </p:sp>
      <p:cxnSp>
        <p:nvCxnSpPr>
          <p:cNvPr id="2466" name="Google Shape;2466;p69"/>
          <p:cNvCxnSpPr/>
          <p:nvPr/>
        </p:nvCxnSpPr>
        <p:spPr>
          <a:xfrm flipH="1" rot="10800000">
            <a:off x="7145075" y="2207125"/>
            <a:ext cx="872700" cy="193200"/>
          </a:xfrm>
          <a:prstGeom prst="straightConnector1">
            <a:avLst/>
          </a:prstGeom>
          <a:noFill/>
          <a:ln cap="flat" cmpd="sng" w="9525">
            <a:solidFill>
              <a:schemeClr val="dk2"/>
            </a:solidFill>
            <a:prstDash val="solid"/>
            <a:round/>
            <a:headEnd len="med" w="med" type="none"/>
            <a:tailEnd len="med" w="med" type="triangle"/>
          </a:ln>
        </p:spPr>
      </p:cxnSp>
      <p:sp>
        <p:nvSpPr>
          <p:cNvPr id="2467" name="Google Shape;2467;p69"/>
          <p:cNvSpPr txBox="1"/>
          <p:nvPr/>
        </p:nvSpPr>
        <p:spPr>
          <a:xfrm>
            <a:off x="7468450" y="2324950"/>
            <a:ext cx="14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Selected action in new state</a:t>
            </a:r>
            <a:endParaRPr sz="1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7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BELLMAN EQUATION</a:t>
            </a:r>
            <a:endParaRPr/>
          </a:p>
        </p:txBody>
      </p:sp>
      <p:sp>
        <p:nvSpPr>
          <p:cNvPr id="2473" name="Google Shape;2473;p70"/>
          <p:cNvSpPr txBox="1"/>
          <p:nvPr/>
        </p:nvSpPr>
        <p:spPr>
          <a:xfrm>
            <a:off x="1155275" y="1527025"/>
            <a:ext cx="7544400" cy="954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Relies on a both old Q-values for the action taken in the previous state and what has been learned after moving to the next state </a:t>
            </a:r>
            <a:endParaRPr b="1" sz="1200">
              <a:latin typeface="Open Sans"/>
              <a:ea typeface="Open Sans"/>
              <a:cs typeface="Open Sans"/>
              <a:sym typeface="Open Sans"/>
            </a:endParaRPr>
          </a:p>
          <a:p>
            <a:pPr indent="0" lvl="0" marL="457200" rtl="0" algn="l">
              <a:spcBef>
                <a:spcPts val="0"/>
              </a:spcBef>
              <a:spcAft>
                <a:spcPts val="0"/>
              </a:spcAft>
              <a:buNone/>
            </a:pPr>
            <a:r>
              <a:t/>
            </a:r>
            <a:endParaRPr b="1" sz="12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sz="1200">
                <a:latin typeface="Open Sans"/>
                <a:ea typeface="Open Sans"/>
                <a:cs typeface="Open Sans"/>
                <a:sym typeface="Open Sans"/>
              </a:rPr>
              <a:t>Includes a learning rate parameter(    )</a:t>
            </a:r>
            <a:endParaRPr b="1">
              <a:latin typeface="Open Sans"/>
              <a:ea typeface="Open Sans"/>
              <a:cs typeface="Open Sans"/>
              <a:sym typeface="Open Sans"/>
            </a:endParaRPr>
          </a:p>
        </p:txBody>
      </p:sp>
      <p:pic>
        <p:nvPicPr>
          <p:cNvPr id="2474" name="Google Shape;2474;p70"/>
          <p:cNvPicPr preferRelativeResize="0"/>
          <p:nvPr/>
        </p:nvPicPr>
        <p:blipFill>
          <a:blip r:embed="rId3">
            <a:alphaModFix/>
          </a:blip>
          <a:stretch>
            <a:fillRect/>
          </a:stretch>
        </p:blipFill>
        <p:spPr>
          <a:xfrm>
            <a:off x="4416825" y="2143900"/>
            <a:ext cx="144000" cy="256000"/>
          </a:xfrm>
          <a:prstGeom prst="rect">
            <a:avLst/>
          </a:prstGeom>
          <a:noFill/>
          <a:ln>
            <a:noFill/>
          </a:ln>
        </p:spPr>
      </p:pic>
      <p:sp>
        <p:nvSpPr>
          <p:cNvPr id="2475" name="Google Shape;2475;p70"/>
          <p:cNvSpPr txBox="1"/>
          <p:nvPr/>
        </p:nvSpPr>
        <p:spPr>
          <a:xfrm>
            <a:off x="2632025" y="36366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476" name="Google Shape;2476;p70"/>
          <p:cNvPicPr preferRelativeResize="0"/>
          <p:nvPr/>
        </p:nvPicPr>
        <p:blipFill>
          <a:blip r:embed="rId4">
            <a:alphaModFix/>
          </a:blip>
          <a:stretch>
            <a:fillRect/>
          </a:stretch>
        </p:blipFill>
        <p:spPr>
          <a:xfrm>
            <a:off x="1254125" y="3295050"/>
            <a:ext cx="6762499" cy="681500"/>
          </a:xfrm>
          <a:prstGeom prst="rect">
            <a:avLst/>
          </a:prstGeom>
          <a:noFill/>
          <a:ln>
            <a:noFill/>
          </a:ln>
        </p:spPr>
      </p:pic>
      <p:sp>
        <p:nvSpPr>
          <p:cNvPr id="2477" name="Google Shape;2477;p70"/>
          <p:cNvSpPr txBox="1"/>
          <p:nvPr/>
        </p:nvSpPr>
        <p:spPr>
          <a:xfrm>
            <a:off x="1155275" y="4408525"/>
            <a:ext cx="242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new Q-value for the action taken in the previous state</a:t>
            </a:r>
            <a:endParaRPr sz="1100">
              <a:latin typeface="Open Sans"/>
              <a:ea typeface="Open Sans"/>
              <a:cs typeface="Open Sans"/>
              <a:sym typeface="Open Sans"/>
            </a:endParaRPr>
          </a:p>
        </p:txBody>
      </p:sp>
      <p:sp>
        <p:nvSpPr>
          <p:cNvPr id="2478" name="Google Shape;2478;p70"/>
          <p:cNvSpPr txBox="1"/>
          <p:nvPr/>
        </p:nvSpPr>
        <p:spPr>
          <a:xfrm>
            <a:off x="3470025" y="2626588"/>
            <a:ext cx="233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old Q-value for the action taken in the previous state</a:t>
            </a:r>
            <a:endParaRPr sz="1100">
              <a:latin typeface="Open Sans"/>
              <a:ea typeface="Open Sans"/>
              <a:cs typeface="Open Sans"/>
              <a:sym typeface="Open Sans"/>
            </a:endParaRPr>
          </a:p>
        </p:txBody>
      </p:sp>
      <p:sp>
        <p:nvSpPr>
          <p:cNvPr id="2479" name="Google Shape;2479;p70"/>
          <p:cNvSpPr txBox="1"/>
          <p:nvPr/>
        </p:nvSpPr>
        <p:spPr>
          <a:xfrm>
            <a:off x="5274100" y="4098725"/>
            <a:ext cx="19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learning rate( between 0 and 1)</a:t>
            </a:r>
            <a:endParaRPr sz="1100">
              <a:latin typeface="Open Sans"/>
              <a:ea typeface="Open Sans"/>
              <a:cs typeface="Open Sans"/>
              <a:sym typeface="Open Sans"/>
            </a:endParaRPr>
          </a:p>
        </p:txBody>
      </p:sp>
      <p:sp>
        <p:nvSpPr>
          <p:cNvPr id="2480" name="Google Shape;2480;p70"/>
          <p:cNvSpPr txBox="1"/>
          <p:nvPr/>
        </p:nvSpPr>
        <p:spPr>
          <a:xfrm>
            <a:off x="6338950" y="2571750"/>
            <a:ext cx="252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The temporal differences for the action taken in the previous state</a:t>
            </a:r>
            <a:endParaRPr sz="1100">
              <a:latin typeface="Open Sans"/>
              <a:ea typeface="Open Sans"/>
              <a:cs typeface="Open Sans"/>
              <a:sym typeface="Open Sans"/>
            </a:endParaRPr>
          </a:p>
        </p:txBody>
      </p:sp>
      <p:cxnSp>
        <p:nvCxnSpPr>
          <p:cNvPr id="2481" name="Google Shape;2481;p70"/>
          <p:cNvCxnSpPr/>
          <p:nvPr/>
        </p:nvCxnSpPr>
        <p:spPr>
          <a:xfrm rot="10800000">
            <a:off x="2149825" y="3917750"/>
            <a:ext cx="0" cy="361800"/>
          </a:xfrm>
          <a:prstGeom prst="straightConnector1">
            <a:avLst/>
          </a:prstGeom>
          <a:noFill/>
          <a:ln cap="flat" cmpd="sng" w="19050">
            <a:solidFill>
              <a:schemeClr val="dk2"/>
            </a:solidFill>
            <a:prstDash val="solid"/>
            <a:round/>
            <a:headEnd len="med" w="med" type="none"/>
            <a:tailEnd len="med" w="med" type="triangle"/>
          </a:ln>
        </p:spPr>
      </p:cxnSp>
      <p:cxnSp>
        <p:nvCxnSpPr>
          <p:cNvPr id="2482" name="Google Shape;2482;p70"/>
          <p:cNvCxnSpPr/>
          <p:nvPr/>
        </p:nvCxnSpPr>
        <p:spPr>
          <a:xfrm>
            <a:off x="4279550" y="3194600"/>
            <a:ext cx="0" cy="221100"/>
          </a:xfrm>
          <a:prstGeom prst="straightConnector1">
            <a:avLst/>
          </a:prstGeom>
          <a:noFill/>
          <a:ln cap="flat" cmpd="sng" w="19050">
            <a:solidFill>
              <a:schemeClr val="dk2"/>
            </a:solidFill>
            <a:prstDash val="solid"/>
            <a:round/>
            <a:headEnd len="med" w="med" type="none"/>
            <a:tailEnd len="med" w="med" type="triangle"/>
          </a:ln>
        </p:spPr>
      </p:cxnSp>
      <p:cxnSp>
        <p:nvCxnSpPr>
          <p:cNvPr id="2483" name="Google Shape;2483;p70"/>
          <p:cNvCxnSpPr/>
          <p:nvPr/>
        </p:nvCxnSpPr>
        <p:spPr>
          <a:xfrm rot="10800000">
            <a:off x="6047625" y="3897700"/>
            <a:ext cx="0" cy="261300"/>
          </a:xfrm>
          <a:prstGeom prst="straightConnector1">
            <a:avLst/>
          </a:prstGeom>
          <a:noFill/>
          <a:ln cap="flat" cmpd="sng" w="19050">
            <a:solidFill>
              <a:schemeClr val="dk2"/>
            </a:solidFill>
            <a:prstDash val="solid"/>
            <a:round/>
            <a:headEnd len="med" w="med" type="none"/>
            <a:tailEnd len="med" w="med" type="triangle"/>
          </a:ln>
        </p:spPr>
      </p:cxnSp>
      <p:cxnSp>
        <p:nvCxnSpPr>
          <p:cNvPr id="2484" name="Google Shape;2484;p70"/>
          <p:cNvCxnSpPr/>
          <p:nvPr/>
        </p:nvCxnSpPr>
        <p:spPr>
          <a:xfrm>
            <a:off x="7002000" y="3043900"/>
            <a:ext cx="9900" cy="351600"/>
          </a:xfrm>
          <a:prstGeom prst="straightConnector1">
            <a:avLst/>
          </a:prstGeom>
          <a:noFill/>
          <a:ln cap="flat" cmpd="sng" w="19050">
            <a:solidFill>
              <a:schemeClr val="dk2"/>
            </a:solidFill>
            <a:prstDash val="solid"/>
            <a:round/>
            <a:headEnd len="med" w="med" type="none"/>
            <a:tailEnd len="med" w="med" type="triangle"/>
          </a:ln>
        </p:spPr>
      </p:cxnSp>
      <p:sp>
        <p:nvSpPr>
          <p:cNvPr id="2485" name="Google Shape;2485;p70"/>
          <p:cNvSpPr/>
          <p:nvPr/>
        </p:nvSpPr>
        <p:spPr>
          <a:xfrm>
            <a:off x="1185425" y="4400100"/>
            <a:ext cx="2284500" cy="4821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0"/>
          <p:cNvSpPr/>
          <p:nvPr/>
        </p:nvSpPr>
        <p:spPr>
          <a:xfrm>
            <a:off x="3516075" y="2672200"/>
            <a:ext cx="2079600" cy="400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0"/>
          <p:cNvSpPr/>
          <p:nvPr/>
        </p:nvSpPr>
        <p:spPr>
          <a:xfrm>
            <a:off x="5274100" y="4176650"/>
            <a:ext cx="2094600" cy="3516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0"/>
          <p:cNvSpPr/>
          <p:nvPr/>
        </p:nvSpPr>
        <p:spPr>
          <a:xfrm>
            <a:off x="6349000" y="2621975"/>
            <a:ext cx="2330700" cy="4002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71"/>
          <p:cNvSpPr txBox="1"/>
          <p:nvPr/>
        </p:nvSpPr>
        <p:spPr>
          <a:xfrm>
            <a:off x="2426150" y="2065800"/>
            <a:ext cx="50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OUR IMPLEMENTATION</a:t>
            </a:r>
            <a:endParaRPr b="1" sz="3000">
              <a:solidFill>
                <a:schemeClr val="dk2"/>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7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Cliff walking</a:t>
            </a:r>
            <a:endParaRPr/>
          </a:p>
        </p:txBody>
      </p:sp>
      <p:pic>
        <p:nvPicPr>
          <p:cNvPr id="2499" name="Google Shape;2499;p72"/>
          <p:cNvPicPr preferRelativeResize="0"/>
          <p:nvPr/>
        </p:nvPicPr>
        <p:blipFill>
          <a:blip r:embed="rId3">
            <a:alphaModFix/>
          </a:blip>
          <a:stretch>
            <a:fillRect/>
          </a:stretch>
        </p:blipFill>
        <p:spPr>
          <a:xfrm>
            <a:off x="1325475" y="1050600"/>
            <a:ext cx="5983007" cy="3887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7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sp>
        <p:nvSpPr>
          <p:cNvPr id="2505" name="Google Shape;2505;p73"/>
          <p:cNvSpPr txBox="1"/>
          <p:nvPr/>
        </p:nvSpPr>
        <p:spPr>
          <a:xfrm>
            <a:off x="3933475" y="1250363"/>
            <a:ext cx="2718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a:ea typeface="Overpass"/>
                <a:cs typeface="Overpass"/>
                <a:sym typeface="Overpass"/>
              </a:rPr>
              <a:t>500</a:t>
            </a:r>
            <a:r>
              <a:rPr lang="en">
                <a:latin typeface="Overpass"/>
                <a:ea typeface="Overpass"/>
                <a:cs typeface="Overpass"/>
                <a:sym typeface="Overpass"/>
              </a:rPr>
              <a:t> states</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6 actions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Up</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Down</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Left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Right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Pickup</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drop</a:t>
            </a:r>
            <a:endParaRPr>
              <a:latin typeface="Overpass"/>
              <a:ea typeface="Overpass"/>
              <a:cs typeface="Overpass"/>
              <a:sym typeface="Overpass"/>
            </a:endParaRPr>
          </a:p>
        </p:txBody>
      </p:sp>
      <p:sp>
        <p:nvSpPr>
          <p:cNvPr id="2506" name="Google Shape;2506;p73"/>
          <p:cNvSpPr txBox="1"/>
          <p:nvPr/>
        </p:nvSpPr>
        <p:spPr>
          <a:xfrm>
            <a:off x="409375" y="3673925"/>
            <a:ext cx="856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When the episode starts, the </a:t>
            </a:r>
            <a:r>
              <a:rPr lang="en">
                <a:highlight>
                  <a:srgbClr val="F1C232"/>
                </a:highlight>
                <a:latin typeface="Open Sans"/>
                <a:ea typeface="Open Sans"/>
                <a:cs typeface="Open Sans"/>
                <a:sym typeface="Open Sans"/>
              </a:rPr>
              <a:t>taxi </a:t>
            </a:r>
            <a:r>
              <a:rPr lang="en">
                <a:latin typeface="Open Sans"/>
                <a:ea typeface="Open Sans"/>
                <a:cs typeface="Open Sans"/>
                <a:sym typeface="Open Sans"/>
              </a:rPr>
              <a:t>starts off at a random square and the </a:t>
            </a:r>
            <a:r>
              <a:rPr lang="en">
                <a:solidFill>
                  <a:schemeClr val="dk1"/>
                </a:solidFill>
                <a:highlight>
                  <a:srgbClr val="3C78D8"/>
                </a:highlight>
                <a:latin typeface="Open Sans"/>
                <a:ea typeface="Open Sans"/>
                <a:cs typeface="Open Sans"/>
                <a:sym typeface="Open Sans"/>
              </a:rPr>
              <a:t>passenger</a:t>
            </a:r>
            <a:r>
              <a:rPr lang="en">
                <a:latin typeface="Open Sans"/>
                <a:ea typeface="Open Sans"/>
                <a:cs typeface="Open Sans"/>
                <a:sym typeface="Open Sans"/>
              </a:rPr>
              <a:t> is at a random location. The taxi drives to the passenger's location, </a:t>
            </a:r>
            <a:r>
              <a:rPr lang="en">
                <a:highlight>
                  <a:srgbClr val="6AA84F"/>
                </a:highlight>
                <a:latin typeface="Open Sans"/>
                <a:ea typeface="Open Sans"/>
                <a:cs typeface="Open Sans"/>
                <a:sym typeface="Open Sans"/>
              </a:rPr>
              <a:t>picks up the passenger</a:t>
            </a:r>
            <a:r>
              <a:rPr lang="en">
                <a:latin typeface="Open Sans"/>
                <a:ea typeface="Open Sans"/>
                <a:cs typeface="Open Sans"/>
                <a:sym typeface="Open Sans"/>
              </a:rPr>
              <a:t>, drives to the </a:t>
            </a:r>
            <a:r>
              <a:rPr lang="en">
                <a:solidFill>
                  <a:schemeClr val="dk1"/>
                </a:solidFill>
                <a:highlight>
                  <a:srgbClr val="CC4125"/>
                </a:highlight>
                <a:latin typeface="Open Sans"/>
                <a:ea typeface="Open Sans"/>
                <a:cs typeface="Open Sans"/>
                <a:sym typeface="Open Sans"/>
              </a:rPr>
              <a:t>passenger's destination</a:t>
            </a:r>
            <a:r>
              <a:rPr lang="en">
                <a:latin typeface="Open Sans"/>
                <a:ea typeface="Open Sans"/>
                <a:cs typeface="Open Sans"/>
                <a:sym typeface="Open Sans"/>
              </a:rPr>
              <a:t> (another one of the four specified locations), and then drops off the passenger.</a:t>
            </a:r>
            <a:endParaRPr>
              <a:latin typeface="Open Sans"/>
              <a:ea typeface="Open Sans"/>
              <a:cs typeface="Open Sans"/>
              <a:sym typeface="Open Sans"/>
            </a:endParaRPr>
          </a:p>
        </p:txBody>
      </p:sp>
      <p:pic>
        <p:nvPicPr>
          <p:cNvPr id="2507" name="Google Shape;2507;p73"/>
          <p:cNvPicPr preferRelativeResize="0"/>
          <p:nvPr/>
        </p:nvPicPr>
        <p:blipFill>
          <a:blip r:embed="rId3">
            <a:alphaModFix/>
          </a:blip>
          <a:stretch>
            <a:fillRect/>
          </a:stretch>
        </p:blipFill>
        <p:spPr>
          <a:xfrm>
            <a:off x="1117975" y="950825"/>
            <a:ext cx="1088978" cy="1284750"/>
          </a:xfrm>
          <a:prstGeom prst="rect">
            <a:avLst/>
          </a:prstGeom>
          <a:noFill/>
          <a:ln>
            <a:noFill/>
          </a:ln>
        </p:spPr>
      </p:pic>
      <p:sp>
        <p:nvSpPr>
          <p:cNvPr id="2508" name="Google Shape;2508;p73"/>
          <p:cNvSpPr txBox="1"/>
          <p:nvPr/>
        </p:nvSpPr>
        <p:spPr>
          <a:xfrm>
            <a:off x="660100" y="2431400"/>
            <a:ext cx="2654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D966"/>
              </a:buClr>
              <a:buSzPts val="1400"/>
              <a:buFont typeface="Open Sans"/>
              <a:buChar char="●"/>
            </a:pPr>
            <a:r>
              <a:rPr lang="en">
                <a:solidFill>
                  <a:srgbClr val="FFD966"/>
                </a:solidFill>
                <a:latin typeface="Open Sans"/>
                <a:ea typeface="Open Sans"/>
                <a:cs typeface="Open Sans"/>
                <a:sym typeface="Open Sans"/>
              </a:rPr>
              <a:t>Taxi</a:t>
            </a:r>
            <a:endParaRPr>
              <a:solidFill>
                <a:srgbClr val="FFD966"/>
              </a:solidFill>
              <a:latin typeface="Open Sans"/>
              <a:ea typeface="Open Sans"/>
              <a:cs typeface="Open Sans"/>
              <a:sym typeface="Open Sans"/>
            </a:endParaRPr>
          </a:p>
          <a:p>
            <a:pPr indent="-317500" lvl="0" marL="457200" rtl="0" algn="l">
              <a:spcBef>
                <a:spcPts val="0"/>
              </a:spcBef>
              <a:spcAft>
                <a:spcPts val="0"/>
              </a:spcAft>
              <a:buClr>
                <a:srgbClr val="1155CC"/>
              </a:buClr>
              <a:buSzPts val="1400"/>
              <a:buFont typeface="Open Sans"/>
              <a:buChar char="●"/>
            </a:pPr>
            <a:r>
              <a:rPr lang="en">
                <a:solidFill>
                  <a:srgbClr val="1155CC"/>
                </a:solidFill>
                <a:latin typeface="Open Sans"/>
                <a:ea typeface="Open Sans"/>
                <a:cs typeface="Open Sans"/>
                <a:sym typeface="Open Sans"/>
              </a:rPr>
              <a:t>Passenger</a:t>
            </a:r>
            <a:endParaRPr>
              <a:solidFill>
                <a:srgbClr val="1155CC"/>
              </a:solidFill>
              <a:latin typeface="Open Sans"/>
              <a:ea typeface="Open Sans"/>
              <a:cs typeface="Open Sans"/>
              <a:sym typeface="Open Sans"/>
            </a:endParaRPr>
          </a:p>
          <a:p>
            <a:pPr indent="-317500" lvl="0" marL="457200" rtl="0" algn="l">
              <a:spcBef>
                <a:spcPts val="0"/>
              </a:spcBef>
              <a:spcAft>
                <a:spcPts val="0"/>
              </a:spcAft>
              <a:buClr>
                <a:srgbClr val="6AA84F"/>
              </a:buClr>
              <a:buSzPts val="1400"/>
              <a:buFont typeface="Open Sans"/>
              <a:buChar char="●"/>
            </a:pPr>
            <a:r>
              <a:rPr lang="en">
                <a:solidFill>
                  <a:srgbClr val="6AA84F"/>
                </a:solidFill>
                <a:latin typeface="Open Sans"/>
                <a:ea typeface="Open Sans"/>
                <a:cs typeface="Open Sans"/>
                <a:sym typeface="Open Sans"/>
              </a:rPr>
              <a:t>Taxi with passenger</a:t>
            </a:r>
            <a:endParaRPr>
              <a:solidFill>
                <a:srgbClr val="6AA84F"/>
              </a:solidFill>
              <a:latin typeface="Open Sans"/>
              <a:ea typeface="Open Sans"/>
              <a:cs typeface="Open Sans"/>
              <a:sym typeface="Open Sans"/>
            </a:endParaRPr>
          </a:p>
          <a:p>
            <a:pPr indent="-317500" lvl="0" marL="457200" rtl="0" algn="l">
              <a:spcBef>
                <a:spcPts val="0"/>
              </a:spcBef>
              <a:spcAft>
                <a:spcPts val="0"/>
              </a:spcAft>
              <a:buClr>
                <a:srgbClr val="D73A49"/>
              </a:buClr>
              <a:buSzPts val="1400"/>
              <a:buFont typeface="Open Sans"/>
              <a:buChar char="●"/>
            </a:pPr>
            <a:r>
              <a:rPr lang="en">
                <a:solidFill>
                  <a:srgbClr val="D73A49"/>
                </a:solidFill>
                <a:latin typeface="Open Sans"/>
                <a:ea typeface="Open Sans"/>
                <a:cs typeface="Open Sans"/>
                <a:sym typeface="Open Sans"/>
              </a:rPr>
              <a:t>destination</a:t>
            </a:r>
            <a:endParaRPr>
              <a:solidFill>
                <a:srgbClr val="D73A49"/>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pic>
        <p:nvPicPr>
          <p:cNvPr id="2513" name="Google Shape;2513;p74"/>
          <p:cNvPicPr preferRelativeResize="0"/>
          <p:nvPr/>
        </p:nvPicPr>
        <p:blipFill>
          <a:blip r:embed="rId3">
            <a:alphaModFix/>
          </a:blip>
          <a:stretch>
            <a:fillRect/>
          </a:stretch>
        </p:blipFill>
        <p:spPr>
          <a:xfrm>
            <a:off x="1433025" y="692800"/>
            <a:ext cx="6047874" cy="396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pic>
        <p:nvPicPr>
          <p:cNvPr id="2144" name="Google Shape;2144;p39"/>
          <p:cNvPicPr preferRelativeResize="0"/>
          <p:nvPr/>
        </p:nvPicPr>
        <p:blipFill>
          <a:blip r:embed="rId3">
            <a:alphaModFix/>
          </a:blip>
          <a:stretch>
            <a:fillRect/>
          </a:stretch>
        </p:blipFill>
        <p:spPr>
          <a:xfrm>
            <a:off x="2349074" y="238024"/>
            <a:ext cx="4445850" cy="3179625"/>
          </a:xfrm>
          <a:prstGeom prst="rect">
            <a:avLst/>
          </a:prstGeom>
          <a:noFill/>
          <a:ln>
            <a:noFill/>
          </a:ln>
        </p:spPr>
      </p:pic>
      <p:pic>
        <p:nvPicPr>
          <p:cNvPr id="2145" name="Google Shape;2145;p39"/>
          <p:cNvPicPr preferRelativeResize="0"/>
          <p:nvPr/>
        </p:nvPicPr>
        <p:blipFill>
          <a:blip r:embed="rId4">
            <a:alphaModFix/>
          </a:blip>
          <a:stretch>
            <a:fillRect/>
          </a:stretch>
        </p:blipFill>
        <p:spPr>
          <a:xfrm>
            <a:off x="2303698" y="3629799"/>
            <a:ext cx="4536601" cy="1200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75"/>
          <p:cNvSpPr txBox="1"/>
          <p:nvPr/>
        </p:nvSpPr>
        <p:spPr>
          <a:xfrm>
            <a:off x="2871450" y="2248500"/>
            <a:ext cx="34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pen Sans"/>
                <a:ea typeface="Open Sans"/>
                <a:cs typeface="Open Sans"/>
                <a:sym typeface="Open Sans"/>
              </a:rPr>
              <a:t>Demo</a:t>
            </a:r>
            <a:endParaRPr b="1" sz="3000">
              <a:solidFill>
                <a:schemeClr val="dk2"/>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76"/>
          <p:cNvSpPr txBox="1"/>
          <p:nvPr>
            <p:ph idx="2" type="title"/>
          </p:nvPr>
        </p:nvSpPr>
        <p:spPr>
          <a:xfrm>
            <a:off x="1375850" y="424250"/>
            <a:ext cx="66963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03 DQN</a:t>
            </a:r>
            <a:endParaRPr sz="6000"/>
          </a:p>
        </p:txBody>
      </p:sp>
      <p:sp>
        <p:nvSpPr>
          <p:cNvPr id="2524" name="Google Shape;2524;p76"/>
          <p:cNvSpPr txBox="1"/>
          <p:nvPr/>
        </p:nvSpPr>
        <p:spPr>
          <a:xfrm>
            <a:off x="766300" y="2424800"/>
            <a:ext cx="64662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Off policy</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Model free</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Discrete actions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Continuous or Discrete States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Critic agent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Neural network representation of policy </a:t>
            </a:r>
            <a:endParaRPr b="1">
              <a:solidFill>
                <a:srgbClr val="610B38"/>
              </a:solidFill>
              <a:highlight>
                <a:srgbClr val="CEF2F0"/>
              </a:highlight>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pic>
        <p:nvPicPr>
          <p:cNvPr id="2529" name="Google Shape;2529;p77"/>
          <p:cNvPicPr preferRelativeResize="0"/>
          <p:nvPr/>
        </p:nvPicPr>
        <p:blipFill>
          <a:blip r:embed="rId3">
            <a:alphaModFix/>
          </a:blip>
          <a:stretch>
            <a:fillRect/>
          </a:stretch>
        </p:blipFill>
        <p:spPr>
          <a:xfrm>
            <a:off x="1782513" y="739850"/>
            <a:ext cx="5578974" cy="366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78"/>
          <p:cNvSpPr txBox="1"/>
          <p:nvPr/>
        </p:nvSpPr>
        <p:spPr>
          <a:xfrm>
            <a:off x="1459350" y="851300"/>
            <a:ext cx="630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Overpass"/>
                <a:ea typeface="Overpass"/>
                <a:cs typeface="Overpass"/>
                <a:sym typeface="Overpass"/>
              </a:rPr>
              <a:t>Variations of DQN</a:t>
            </a:r>
            <a:endParaRPr sz="3000">
              <a:latin typeface="Overpass"/>
              <a:ea typeface="Overpass"/>
              <a:cs typeface="Overpass"/>
              <a:sym typeface="Overpass"/>
            </a:endParaRPr>
          </a:p>
        </p:txBody>
      </p:sp>
      <p:sp>
        <p:nvSpPr>
          <p:cNvPr id="2535" name="Google Shape;2535;p78"/>
          <p:cNvSpPr txBox="1"/>
          <p:nvPr/>
        </p:nvSpPr>
        <p:spPr>
          <a:xfrm>
            <a:off x="779750" y="1910025"/>
            <a:ext cx="7725900" cy="1262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Open Sans"/>
              <a:buAutoNum type="arabicPeriod"/>
            </a:pPr>
            <a:r>
              <a:rPr b="1" lang="en">
                <a:latin typeface="Open Sans"/>
                <a:ea typeface="Open Sans"/>
                <a:cs typeface="Open Sans"/>
                <a:sym typeface="Open Sans"/>
              </a:rPr>
              <a:t>DQN with 1 network  (original and old)</a:t>
            </a:r>
            <a:endParaRPr b="1">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AutoNum type="arabicPeriod"/>
            </a:pPr>
            <a:r>
              <a:rPr b="1" lang="en">
                <a:latin typeface="Open Sans"/>
                <a:ea typeface="Open Sans"/>
                <a:cs typeface="Open Sans"/>
                <a:sym typeface="Open Sans"/>
              </a:rPr>
              <a:t>DQN with 2 networks [hard update](2nd network updated per x episodes)</a:t>
            </a:r>
            <a:endParaRPr b="1">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AutoNum type="arabicPeriod"/>
            </a:pPr>
            <a:r>
              <a:rPr b="1" lang="en" u="sng">
                <a:latin typeface="Open Sans"/>
                <a:ea typeface="Open Sans"/>
                <a:cs typeface="Open Sans"/>
                <a:sym typeface="Open Sans"/>
              </a:rPr>
              <a:t>DQN with 2 networks (soft update) [inspired from ddpg]</a:t>
            </a:r>
            <a:endParaRPr b="1" u="sng">
              <a:latin typeface="Open Sans"/>
              <a:ea typeface="Open Sans"/>
              <a:cs typeface="Open Sans"/>
              <a:sym typeface="Open Sans"/>
            </a:endParaRPr>
          </a:p>
        </p:txBody>
      </p:sp>
      <p:cxnSp>
        <p:nvCxnSpPr>
          <p:cNvPr id="2536" name="Google Shape;2536;p78"/>
          <p:cNvCxnSpPr/>
          <p:nvPr/>
        </p:nvCxnSpPr>
        <p:spPr>
          <a:xfrm>
            <a:off x="4084750" y="3111950"/>
            <a:ext cx="21600" cy="586500"/>
          </a:xfrm>
          <a:prstGeom prst="straightConnector1">
            <a:avLst/>
          </a:prstGeom>
          <a:noFill/>
          <a:ln cap="flat" cmpd="sng" w="9525">
            <a:solidFill>
              <a:schemeClr val="dk2"/>
            </a:solidFill>
            <a:prstDash val="solid"/>
            <a:round/>
            <a:headEnd len="med" w="med" type="none"/>
            <a:tailEnd len="med" w="med" type="triangle"/>
          </a:ln>
        </p:spPr>
      </p:cxnSp>
      <p:sp>
        <p:nvSpPr>
          <p:cNvPr id="2537" name="Google Shape;2537;p78"/>
          <p:cNvSpPr txBox="1"/>
          <p:nvPr/>
        </p:nvSpPr>
        <p:spPr>
          <a:xfrm>
            <a:off x="3941675" y="3698450"/>
            <a:ext cx="35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2nd network is updated with x% of weights from 1st network every episode</a:t>
            </a:r>
            <a:endParaRPr>
              <a:solidFill>
                <a:schemeClr val="dk2"/>
              </a:solidFill>
              <a:latin typeface="Open Sans"/>
              <a:ea typeface="Open Sans"/>
              <a:cs typeface="Open Sans"/>
              <a:sym typeface="Open Sans"/>
            </a:endParaRPr>
          </a:p>
        </p:txBody>
      </p:sp>
      <p:pic>
        <p:nvPicPr>
          <p:cNvPr id="2538" name="Google Shape;2538;p78"/>
          <p:cNvPicPr preferRelativeResize="0"/>
          <p:nvPr/>
        </p:nvPicPr>
        <p:blipFill>
          <a:blip r:embed="rId3">
            <a:alphaModFix/>
          </a:blip>
          <a:stretch>
            <a:fillRect/>
          </a:stretch>
        </p:blipFill>
        <p:spPr>
          <a:xfrm>
            <a:off x="4172775" y="4244325"/>
            <a:ext cx="1781175" cy="333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pic>
        <p:nvPicPr>
          <p:cNvPr id="2543" name="Google Shape;2543;p79"/>
          <p:cNvPicPr preferRelativeResize="0"/>
          <p:nvPr/>
        </p:nvPicPr>
        <p:blipFill>
          <a:blip r:embed="rId3">
            <a:alphaModFix/>
          </a:blip>
          <a:stretch>
            <a:fillRect/>
          </a:stretch>
        </p:blipFill>
        <p:spPr>
          <a:xfrm>
            <a:off x="2220288" y="1324425"/>
            <a:ext cx="4703425" cy="3595150"/>
          </a:xfrm>
          <a:prstGeom prst="rect">
            <a:avLst/>
          </a:prstGeom>
          <a:noFill/>
          <a:ln>
            <a:noFill/>
          </a:ln>
        </p:spPr>
      </p:pic>
      <p:sp>
        <p:nvSpPr>
          <p:cNvPr id="2544" name="Google Shape;2544;p79"/>
          <p:cNvSpPr txBox="1"/>
          <p:nvPr/>
        </p:nvSpPr>
        <p:spPr>
          <a:xfrm>
            <a:off x="1759800" y="393450"/>
            <a:ext cx="525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Algorithm for two networks with hard update</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pic>
        <p:nvPicPr>
          <p:cNvPr id="2549" name="Google Shape;2549;p80"/>
          <p:cNvPicPr preferRelativeResize="0"/>
          <p:nvPr/>
        </p:nvPicPr>
        <p:blipFill>
          <a:blip r:embed="rId3">
            <a:alphaModFix/>
          </a:blip>
          <a:stretch>
            <a:fillRect/>
          </a:stretch>
        </p:blipFill>
        <p:spPr>
          <a:xfrm>
            <a:off x="1647163" y="829800"/>
            <a:ext cx="5849675" cy="4154125"/>
          </a:xfrm>
          <a:prstGeom prst="rect">
            <a:avLst/>
          </a:prstGeom>
          <a:noFill/>
          <a:ln>
            <a:noFill/>
          </a:ln>
        </p:spPr>
      </p:pic>
      <p:sp>
        <p:nvSpPr>
          <p:cNvPr id="2550" name="Google Shape;2550;p80"/>
          <p:cNvSpPr txBox="1"/>
          <p:nvPr/>
        </p:nvSpPr>
        <p:spPr>
          <a:xfrm>
            <a:off x="1824200" y="157375"/>
            <a:ext cx="5286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OUR VARIATION</a:t>
            </a:r>
            <a:endParaRPr>
              <a:latin typeface="Open Sans"/>
              <a:ea typeface="Open Sans"/>
              <a:cs typeface="Open Sans"/>
              <a:sym typeface="Open Sans"/>
            </a:endParaRPr>
          </a:p>
          <a:p>
            <a:pPr indent="0" lvl="0" marL="0" rtl="0" algn="ctr">
              <a:spcBef>
                <a:spcPts val="0"/>
              </a:spcBef>
              <a:spcAft>
                <a:spcPts val="0"/>
              </a:spcAft>
              <a:buNone/>
            </a:pPr>
            <a:r>
              <a:rPr lang="en" sz="1100">
                <a:latin typeface="Open Sans"/>
                <a:ea typeface="Open Sans"/>
                <a:cs typeface="Open Sans"/>
                <a:sym typeface="Open Sans"/>
              </a:rPr>
              <a:t>Two networks - trained every episode - soft update</a:t>
            </a:r>
            <a:endParaRPr sz="1100">
              <a:latin typeface="Open Sans"/>
              <a:ea typeface="Open Sans"/>
              <a:cs typeface="Open Sans"/>
              <a:sym typeface="Open Sans"/>
            </a:endParaRPr>
          </a:p>
        </p:txBody>
      </p:sp>
      <p:sp>
        <p:nvSpPr>
          <p:cNvPr id="2551" name="Google Shape;2551;p80"/>
          <p:cNvSpPr/>
          <p:nvPr/>
        </p:nvSpPr>
        <p:spPr>
          <a:xfrm>
            <a:off x="1902875" y="3212000"/>
            <a:ext cx="193200" cy="1344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txBox="1"/>
          <p:nvPr/>
        </p:nvSpPr>
        <p:spPr>
          <a:xfrm>
            <a:off x="729675" y="3619750"/>
            <a:ext cx="96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Updating the network</a:t>
            </a:r>
            <a:endParaRPr sz="12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pic>
        <p:nvPicPr>
          <p:cNvPr id="2557" name="Google Shape;2557;p81"/>
          <p:cNvPicPr preferRelativeResize="0"/>
          <p:nvPr/>
        </p:nvPicPr>
        <p:blipFill>
          <a:blip r:embed="rId3">
            <a:alphaModFix/>
          </a:blip>
          <a:stretch>
            <a:fillRect/>
          </a:stretch>
        </p:blipFill>
        <p:spPr>
          <a:xfrm>
            <a:off x="2563200" y="645500"/>
            <a:ext cx="4447425" cy="3694601"/>
          </a:xfrm>
          <a:prstGeom prst="rect">
            <a:avLst/>
          </a:prstGeom>
          <a:noFill/>
          <a:ln>
            <a:noFill/>
          </a:ln>
        </p:spPr>
      </p:pic>
      <p:sp>
        <p:nvSpPr>
          <p:cNvPr id="2558" name="Google Shape;2558;p81"/>
          <p:cNvSpPr txBox="1"/>
          <p:nvPr/>
        </p:nvSpPr>
        <p:spPr>
          <a:xfrm>
            <a:off x="1774100" y="751125"/>
            <a:ext cx="22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Gradient </a:t>
            </a:r>
            <a:r>
              <a:rPr lang="en">
                <a:latin typeface="Open Sans"/>
                <a:ea typeface="Open Sans"/>
                <a:cs typeface="Open Sans"/>
                <a:sym typeface="Open Sans"/>
              </a:rPr>
              <a:t>descent</a:t>
            </a:r>
            <a:r>
              <a:rPr lang="en">
                <a:latin typeface="Open Sans"/>
                <a:ea typeface="Open Sans"/>
                <a:cs typeface="Open Sans"/>
                <a:sym typeface="Open Sans"/>
              </a:rPr>
              <a:t> step:</a:t>
            </a:r>
            <a:endParaRPr>
              <a:latin typeface="Open Sans"/>
              <a:ea typeface="Open Sans"/>
              <a:cs typeface="Open Sans"/>
              <a:sym typeface="Open Sans"/>
            </a:endParaRPr>
          </a:p>
        </p:txBody>
      </p:sp>
      <p:cxnSp>
        <p:nvCxnSpPr>
          <p:cNvPr id="2559" name="Google Shape;2559;p81"/>
          <p:cNvCxnSpPr/>
          <p:nvPr/>
        </p:nvCxnSpPr>
        <p:spPr>
          <a:xfrm flipH="1">
            <a:off x="2024400" y="2961625"/>
            <a:ext cx="708300" cy="572400"/>
          </a:xfrm>
          <a:prstGeom prst="straightConnector1">
            <a:avLst/>
          </a:prstGeom>
          <a:noFill/>
          <a:ln cap="flat" cmpd="sng" w="9525">
            <a:solidFill>
              <a:schemeClr val="dk2"/>
            </a:solidFill>
            <a:prstDash val="solid"/>
            <a:round/>
            <a:headEnd len="med" w="med" type="none"/>
            <a:tailEnd len="med" w="med" type="triangle"/>
          </a:ln>
        </p:spPr>
      </p:cxnSp>
      <p:sp>
        <p:nvSpPr>
          <p:cNvPr id="2560" name="Google Shape;2560;p81"/>
          <p:cNvSpPr txBox="1"/>
          <p:nvPr/>
        </p:nvSpPr>
        <p:spPr>
          <a:xfrm>
            <a:off x="1068000" y="3534025"/>
            <a:ext cx="14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Second network</a:t>
            </a:r>
            <a:endParaRPr>
              <a:latin typeface="Open Sans"/>
              <a:ea typeface="Open Sans"/>
              <a:cs typeface="Open Sans"/>
              <a:sym typeface="Open Sans"/>
            </a:endParaRPr>
          </a:p>
        </p:txBody>
      </p:sp>
      <p:sp>
        <p:nvSpPr>
          <p:cNvPr id="2561" name="Google Shape;2561;p81"/>
          <p:cNvSpPr txBox="1"/>
          <p:nvPr/>
        </p:nvSpPr>
        <p:spPr>
          <a:xfrm>
            <a:off x="7341850" y="3378700"/>
            <a:ext cx="14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First </a:t>
            </a:r>
            <a:r>
              <a:rPr lang="en">
                <a:latin typeface="Open Sans"/>
                <a:ea typeface="Open Sans"/>
                <a:cs typeface="Open Sans"/>
                <a:sym typeface="Open Sans"/>
              </a:rPr>
              <a:t>network</a:t>
            </a:r>
            <a:endParaRPr>
              <a:latin typeface="Open Sans"/>
              <a:ea typeface="Open Sans"/>
              <a:cs typeface="Open Sans"/>
              <a:sym typeface="Open Sans"/>
            </a:endParaRPr>
          </a:p>
        </p:txBody>
      </p:sp>
      <p:cxnSp>
        <p:nvCxnSpPr>
          <p:cNvPr id="2562" name="Google Shape;2562;p81"/>
          <p:cNvCxnSpPr>
            <a:endCxn id="2561" idx="1"/>
          </p:cNvCxnSpPr>
          <p:nvPr/>
        </p:nvCxnSpPr>
        <p:spPr>
          <a:xfrm>
            <a:off x="6760150" y="2932900"/>
            <a:ext cx="581700" cy="645900"/>
          </a:xfrm>
          <a:prstGeom prst="straightConnector1">
            <a:avLst/>
          </a:prstGeom>
          <a:noFill/>
          <a:ln cap="flat" cmpd="sng" w="9525">
            <a:solidFill>
              <a:schemeClr val="dk2"/>
            </a:solidFill>
            <a:prstDash val="solid"/>
            <a:round/>
            <a:headEnd len="med" w="med" type="none"/>
            <a:tailEnd len="med" w="med" type="triangle"/>
          </a:ln>
        </p:spPr>
      </p:cxnSp>
      <p:sp>
        <p:nvSpPr>
          <p:cNvPr id="2563" name="Google Shape;2563;p81"/>
          <p:cNvSpPr txBox="1"/>
          <p:nvPr/>
        </p:nvSpPr>
        <p:spPr>
          <a:xfrm>
            <a:off x="6896125" y="1373500"/>
            <a:ext cx="266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(Update for first network)</a:t>
            </a:r>
            <a:endParaRPr sz="1000">
              <a:latin typeface="Open Sans"/>
              <a:ea typeface="Open Sans"/>
              <a:cs typeface="Open Sans"/>
              <a:sym typeface="Open Sans"/>
            </a:endParaRPr>
          </a:p>
        </p:txBody>
      </p:sp>
      <p:cxnSp>
        <p:nvCxnSpPr>
          <p:cNvPr id="2564" name="Google Shape;2564;p81"/>
          <p:cNvCxnSpPr/>
          <p:nvPr/>
        </p:nvCxnSpPr>
        <p:spPr>
          <a:xfrm rot="10800000">
            <a:off x="6567125" y="1130200"/>
            <a:ext cx="686700" cy="15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82"/>
          <p:cNvSpPr txBox="1"/>
          <p:nvPr/>
        </p:nvSpPr>
        <p:spPr>
          <a:xfrm>
            <a:off x="2231675" y="85825"/>
            <a:ext cx="536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We have 32 (state, action, reward, new_state), two neural networks</a:t>
            </a:r>
            <a:endParaRPr sz="1100">
              <a:latin typeface="Open Sans"/>
              <a:ea typeface="Open Sans"/>
              <a:cs typeface="Open Sans"/>
              <a:sym typeface="Open Sans"/>
            </a:endParaRPr>
          </a:p>
        </p:txBody>
      </p:sp>
      <p:cxnSp>
        <p:nvCxnSpPr>
          <p:cNvPr id="2570" name="Google Shape;2570;p82"/>
          <p:cNvCxnSpPr/>
          <p:nvPr/>
        </p:nvCxnSpPr>
        <p:spPr>
          <a:xfrm>
            <a:off x="4485350" y="672450"/>
            <a:ext cx="28500" cy="2146200"/>
          </a:xfrm>
          <a:prstGeom prst="straightConnector1">
            <a:avLst/>
          </a:prstGeom>
          <a:noFill/>
          <a:ln cap="flat" cmpd="sng" w="9525">
            <a:solidFill>
              <a:schemeClr val="dk2"/>
            </a:solidFill>
            <a:prstDash val="solid"/>
            <a:round/>
            <a:headEnd len="med" w="med" type="none"/>
            <a:tailEnd len="med" w="med" type="none"/>
          </a:ln>
        </p:spPr>
      </p:cxnSp>
      <p:sp>
        <p:nvSpPr>
          <p:cNvPr id="2571" name="Google Shape;2571;p82"/>
          <p:cNvSpPr txBox="1"/>
          <p:nvPr/>
        </p:nvSpPr>
        <p:spPr>
          <a:xfrm>
            <a:off x="1459350" y="729675"/>
            <a:ext cx="261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Using 32 state &amp; first neural network, </a:t>
            </a:r>
            <a:endParaRPr sz="1100">
              <a:latin typeface="Open Sans"/>
              <a:ea typeface="Open Sans"/>
              <a:cs typeface="Open Sans"/>
              <a:sym typeface="Open Sans"/>
            </a:endParaRPr>
          </a:p>
        </p:txBody>
      </p:sp>
      <p:sp>
        <p:nvSpPr>
          <p:cNvPr id="2572" name="Google Shape;2572;p82"/>
          <p:cNvSpPr txBox="1"/>
          <p:nvPr/>
        </p:nvSpPr>
        <p:spPr>
          <a:xfrm>
            <a:off x="4928650" y="729675"/>
            <a:ext cx="349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Using 32 new_state &amp; second neural network, </a:t>
            </a:r>
            <a:endParaRPr sz="1100">
              <a:latin typeface="Open Sans"/>
              <a:ea typeface="Open Sans"/>
              <a:cs typeface="Open Sans"/>
              <a:sym typeface="Open Sans"/>
            </a:endParaRPr>
          </a:p>
        </p:txBody>
      </p:sp>
      <p:graphicFrame>
        <p:nvGraphicFramePr>
          <p:cNvPr id="2573" name="Google Shape;2573;p82"/>
          <p:cNvGraphicFramePr/>
          <p:nvPr/>
        </p:nvGraphicFramePr>
        <p:xfrm>
          <a:off x="326575" y="1143075"/>
          <a:ext cx="3000000" cy="3000000"/>
        </p:xfrm>
        <a:graphic>
          <a:graphicData uri="http://schemas.openxmlformats.org/drawingml/2006/table">
            <a:tbl>
              <a:tblPr>
                <a:noFill/>
                <a:tableStyleId>{E386567A-C1BE-4ADF-8D9E-3FB4CAF08A09}</a:tableStyleId>
              </a:tblPr>
              <a:tblGrid>
                <a:gridCol w="1233650"/>
                <a:gridCol w="1333800"/>
                <a:gridCol w="128372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Action 1 Q value</a:t>
                      </a:r>
                      <a:endParaRPr/>
                    </a:p>
                  </a:txBody>
                  <a:tcPr marT="91425" marB="91425" marR="91425" marL="91425"/>
                </a:tc>
                <a:tc>
                  <a:txBody>
                    <a:bodyPr/>
                    <a:lstStyle/>
                    <a:p>
                      <a:pPr indent="0" lvl="0" marL="0" rtl="0" algn="l">
                        <a:spcBef>
                          <a:spcPts val="0"/>
                        </a:spcBef>
                        <a:spcAft>
                          <a:spcPts val="0"/>
                        </a:spcAft>
                        <a:buNone/>
                      </a:pPr>
                      <a:r>
                        <a:rPr lang="en"/>
                        <a:t>Action 2 Q value</a:t>
                      </a:r>
                      <a:endParaRPr/>
                    </a:p>
                  </a:txBody>
                  <a:tcPr marT="91425" marB="91425" marR="91425" marL="91425"/>
                </a:tc>
              </a:tr>
              <a:tr h="396200">
                <a:tc>
                  <a:txBody>
                    <a:bodyPr/>
                    <a:lstStyle/>
                    <a:p>
                      <a:pPr indent="0" lvl="0" marL="0" rtl="0" algn="l">
                        <a:spcBef>
                          <a:spcPts val="0"/>
                        </a:spcBef>
                        <a:spcAft>
                          <a:spcPts val="0"/>
                        </a:spcAft>
                        <a:buNone/>
                      </a:pPr>
                      <a:r>
                        <a:rPr lang="en"/>
                        <a:t>state1</a:t>
                      </a:r>
                      <a:endParaRPr/>
                    </a:p>
                  </a:txBody>
                  <a:tcPr marT="91425" marB="91425" marR="91425" marL="91425"/>
                </a:tc>
                <a:tc>
                  <a:txBody>
                    <a:bodyPr/>
                    <a:lstStyle/>
                    <a:p>
                      <a:pPr indent="0" lvl="0" marL="0" rtl="0" algn="l">
                        <a:spcBef>
                          <a:spcPts val="0"/>
                        </a:spcBef>
                        <a:spcAft>
                          <a:spcPts val="0"/>
                        </a:spcAft>
                        <a:buNone/>
                      </a:pPr>
                      <a:r>
                        <a:rPr lang="en"/>
                        <a:t>78</a:t>
                      </a:r>
                      <a:endParaRPr/>
                    </a:p>
                  </a:txBody>
                  <a:tcPr marT="91425" marB="91425" marR="91425" marL="91425">
                    <a:solidFill>
                      <a:schemeClr val="accent3"/>
                    </a:solidFill>
                  </a:tcPr>
                </a:tc>
                <a:tc>
                  <a:txBody>
                    <a:bodyPr/>
                    <a:lstStyle/>
                    <a:p>
                      <a:pPr indent="0" lvl="0" marL="0" rtl="0" algn="l">
                        <a:spcBef>
                          <a:spcPts val="0"/>
                        </a:spcBef>
                        <a:spcAft>
                          <a:spcPts val="0"/>
                        </a:spcAft>
                        <a:buNone/>
                      </a:pPr>
                      <a:r>
                        <a:rPr lang="en"/>
                        <a:t>15</a:t>
                      </a:r>
                      <a:endParaRPr/>
                    </a:p>
                  </a:txBody>
                  <a:tcPr marT="91425" marB="91425" marR="91425" marL="91425"/>
                </a:tc>
              </a:tr>
              <a:tr h="396200">
                <a:tc>
                  <a:txBody>
                    <a:bodyPr/>
                    <a:lstStyle/>
                    <a:p>
                      <a:pPr indent="0" lvl="0" marL="0" rtl="0" algn="l">
                        <a:spcBef>
                          <a:spcPts val="0"/>
                        </a:spcBef>
                        <a:spcAft>
                          <a:spcPts val="0"/>
                        </a:spcAft>
                        <a:buNone/>
                      </a:pPr>
                      <a:r>
                        <a:rPr lang="en"/>
                        <a:t>state2</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solidFill>
                      <a:schemeClr val="accent3"/>
                    </a:solidFill>
                  </a:tcPr>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bl>
          </a:graphicData>
        </a:graphic>
      </p:graphicFrame>
      <p:graphicFrame>
        <p:nvGraphicFramePr>
          <p:cNvPr id="2574" name="Google Shape;2574;p82"/>
          <p:cNvGraphicFramePr/>
          <p:nvPr/>
        </p:nvGraphicFramePr>
        <p:xfrm>
          <a:off x="4778325" y="1143075"/>
          <a:ext cx="3000000" cy="3000000"/>
        </p:xfrm>
        <a:graphic>
          <a:graphicData uri="http://schemas.openxmlformats.org/drawingml/2006/table">
            <a:tbl>
              <a:tblPr>
                <a:noFill/>
                <a:tableStyleId>{E386567A-C1BE-4ADF-8D9E-3FB4CAF08A09}</a:tableStyleId>
              </a:tblPr>
              <a:tblGrid>
                <a:gridCol w="1283725"/>
                <a:gridCol w="1283725"/>
                <a:gridCol w="128372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Action 1 Q value</a:t>
                      </a:r>
                      <a:endParaRPr/>
                    </a:p>
                  </a:txBody>
                  <a:tcPr marT="91425" marB="91425" marR="91425" marL="91425"/>
                </a:tc>
                <a:tc>
                  <a:txBody>
                    <a:bodyPr/>
                    <a:lstStyle/>
                    <a:p>
                      <a:pPr indent="0" lvl="0" marL="0" rtl="0" algn="l">
                        <a:spcBef>
                          <a:spcPts val="0"/>
                        </a:spcBef>
                        <a:spcAft>
                          <a:spcPts val="0"/>
                        </a:spcAft>
                        <a:buNone/>
                      </a:pPr>
                      <a:r>
                        <a:rPr lang="en"/>
                        <a:t>Action 2 Q value</a:t>
                      </a:r>
                      <a:endParaRPr/>
                    </a:p>
                  </a:txBody>
                  <a:tcPr marT="91425" marB="91425" marR="91425" marL="91425"/>
                </a:tc>
              </a:tr>
              <a:tr h="396200">
                <a:tc>
                  <a:txBody>
                    <a:bodyPr/>
                    <a:lstStyle/>
                    <a:p>
                      <a:pPr indent="0" lvl="0" marL="0" rtl="0" algn="l">
                        <a:spcBef>
                          <a:spcPts val="0"/>
                        </a:spcBef>
                        <a:spcAft>
                          <a:spcPts val="0"/>
                        </a:spcAft>
                        <a:buNone/>
                      </a:pPr>
                      <a:r>
                        <a:rPr lang="en"/>
                        <a:t>New </a:t>
                      </a:r>
                      <a:r>
                        <a:rPr lang="en"/>
                        <a:t>state1</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c>
                  <a:txBody>
                    <a:bodyPr/>
                    <a:lstStyle/>
                    <a:p>
                      <a:pPr indent="0" lvl="0" marL="0" rtl="0" algn="l">
                        <a:spcBef>
                          <a:spcPts val="0"/>
                        </a:spcBef>
                        <a:spcAft>
                          <a:spcPts val="0"/>
                        </a:spcAft>
                        <a:buNone/>
                      </a:pPr>
                      <a:r>
                        <a:rPr lang="en"/>
                        <a:t>96</a:t>
                      </a:r>
                      <a:endParaRPr/>
                    </a:p>
                  </a:txBody>
                  <a:tcPr marT="91425" marB="91425" marR="91425" marL="91425"/>
                </a:tc>
              </a:tr>
              <a:tr h="396200">
                <a:tc>
                  <a:txBody>
                    <a:bodyPr/>
                    <a:lstStyle/>
                    <a:p>
                      <a:pPr indent="0" lvl="0" marL="0" rtl="0" algn="l">
                        <a:spcBef>
                          <a:spcPts val="0"/>
                        </a:spcBef>
                        <a:spcAft>
                          <a:spcPts val="0"/>
                        </a:spcAft>
                        <a:buNone/>
                      </a:pPr>
                      <a:r>
                        <a:rPr lang="en"/>
                        <a:t>New </a:t>
                      </a:r>
                      <a:r>
                        <a:rPr lang="en"/>
                        <a:t>state2</a:t>
                      </a:r>
                      <a:endParaRPr/>
                    </a:p>
                  </a:txBody>
                  <a:tcPr marT="91425" marB="91425" marR="91425" marL="91425"/>
                </a:tc>
                <a:tc>
                  <a:txBody>
                    <a:bodyPr/>
                    <a:lstStyle/>
                    <a:p>
                      <a:pPr indent="0" lvl="0" marL="0" rtl="0" algn="l">
                        <a:spcBef>
                          <a:spcPts val="0"/>
                        </a:spcBef>
                        <a:spcAft>
                          <a:spcPts val="0"/>
                        </a:spcAft>
                        <a:buNone/>
                      </a:pPr>
                      <a:r>
                        <a:rPr lang="en"/>
                        <a:t>62</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r h="3962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bl>
          </a:graphicData>
        </a:graphic>
      </p:graphicFrame>
      <p:pic>
        <p:nvPicPr>
          <p:cNvPr id="2575" name="Google Shape;2575;p82"/>
          <p:cNvPicPr preferRelativeResize="0"/>
          <p:nvPr/>
        </p:nvPicPr>
        <p:blipFill>
          <a:blip r:embed="rId3">
            <a:alphaModFix/>
          </a:blip>
          <a:stretch>
            <a:fillRect/>
          </a:stretch>
        </p:blipFill>
        <p:spPr>
          <a:xfrm>
            <a:off x="3314325" y="3226325"/>
            <a:ext cx="4999250" cy="641375"/>
          </a:xfrm>
          <a:prstGeom prst="rect">
            <a:avLst/>
          </a:prstGeom>
          <a:noFill/>
          <a:ln>
            <a:noFill/>
          </a:ln>
        </p:spPr>
      </p:pic>
      <p:sp>
        <p:nvSpPr>
          <p:cNvPr id="2576" name="Google Shape;2576;p82"/>
          <p:cNvSpPr/>
          <p:nvPr/>
        </p:nvSpPr>
        <p:spPr>
          <a:xfrm>
            <a:off x="1740663" y="3370013"/>
            <a:ext cx="1023000" cy="354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7" name="Google Shape;2577;p82"/>
          <p:cNvCxnSpPr>
            <a:stCxn id="2576" idx="3"/>
            <a:endCxn id="2575" idx="1"/>
          </p:cNvCxnSpPr>
          <p:nvPr/>
        </p:nvCxnSpPr>
        <p:spPr>
          <a:xfrm>
            <a:off x="2763663" y="3547013"/>
            <a:ext cx="550800" cy="0"/>
          </a:xfrm>
          <a:prstGeom prst="straightConnector1">
            <a:avLst/>
          </a:prstGeom>
          <a:noFill/>
          <a:ln cap="flat" cmpd="sng" w="9525">
            <a:solidFill>
              <a:schemeClr val="dk2"/>
            </a:solidFill>
            <a:prstDash val="solid"/>
            <a:round/>
            <a:headEnd len="med" w="med" type="none"/>
            <a:tailEnd len="med" w="med" type="triangle"/>
          </a:ln>
        </p:spPr>
      </p:cxnSp>
      <p:pic>
        <p:nvPicPr>
          <p:cNvPr id="2578" name="Google Shape;2578;p82"/>
          <p:cNvPicPr preferRelativeResize="0"/>
          <p:nvPr/>
        </p:nvPicPr>
        <p:blipFill>
          <a:blip r:embed="rId4">
            <a:alphaModFix/>
          </a:blip>
          <a:stretch>
            <a:fillRect/>
          </a:stretch>
        </p:blipFill>
        <p:spPr>
          <a:xfrm>
            <a:off x="1311300" y="4542325"/>
            <a:ext cx="6705600" cy="361950"/>
          </a:xfrm>
          <a:prstGeom prst="rect">
            <a:avLst/>
          </a:prstGeom>
          <a:noFill/>
          <a:ln>
            <a:noFill/>
          </a:ln>
        </p:spPr>
      </p:pic>
      <p:cxnSp>
        <p:nvCxnSpPr>
          <p:cNvPr id="2579" name="Google Shape;2579;p82"/>
          <p:cNvCxnSpPr/>
          <p:nvPr/>
        </p:nvCxnSpPr>
        <p:spPr>
          <a:xfrm flipH="1" rot="10800000">
            <a:off x="5007575" y="2997400"/>
            <a:ext cx="350400" cy="507900"/>
          </a:xfrm>
          <a:prstGeom prst="straightConnector1">
            <a:avLst/>
          </a:prstGeom>
          <a:noFill/>
          <a:ln cap="flat" cmpd="sng" w="9525">
            <a:solidFill>
              <a:schemeClr val="dk2"/>
            </a:solidFill>
            <a:prstDash val="solid"/>
            <a:round/>
            <a:headEnd len="med" w="med" type="none"/>
            <a:tailEnd len="med" w="med" type="triangle"/>
          </a:ln>
        </p:spPr>
      </p:cxnSp>
      <p:sp>
        <p:nvSpPr>
          <p:cNvPr id="2580" name="Google Shape;2580;p82"/>
          <p:cNvSpPr/>
          <p:nvPr/>
        </p:nvSpPr>
        <p:spPr>
          <a:xfrm>
            <a:off x="1094525" y="3119000"/>
            <a:ext cx="2790010" cy="1538106"/>
          </a:xfrm>
          <a:custGeom>
            <a:rect b="b" l="l" r="r" t="t"/>
            <a:pathLst>
              <a:path extrusionOk="0" h="65528" w="111311">
                <a:moveTo>
                  <a:pt x="111311" y="65528"/>
                </a:moveTo>
                <a:lnTo>
                  <a:pt x="111025" y="56085"/>
                </a:lnTo>
                <a:lnTo>
                  <a:pt x="0" y="57230"/>
                </a:lnTo>
                <a:lnTo>
                  <a:pt x="1717" y="0"/>
                </a:lnTo>
              </a:path>
            </a:pathLst>
          </a:custGeom>
          <a:noFill/>
          <a:ln cap="flat" cmpd="sng" w="9525">
            <a:solidFill>
              <a:schemeClr val="dk2"/>
            </a:solidFill>
            <a:prstDash val="solid"/>
            <a:round/>
            <a:headEnd len="med" w="med" type="none"/>
            <a:tailEnd len="med" w="med" type="none"/>
          </a:ln>
        </p:spPr>
      </p:sp>
      <p:cxnSp>
        <p:nvCxnSpPr>
          <p:cNvPr id="2581" name="Google Shape;2581;p82"/>
          <p:cNvCxnSpPr/>
          <p:nvPr/>
        </p:nvCxnSpPr>
        <p:spPr>
          <a:xfrm rot="10800000">
            <a:off x="4528225" y="4456800"/>
            <a:ext cx="7200" cy="178800"/>
          </a:xfrm>
          <a:prstGeom prst="straightConnector1">
            <a:avLst/>
          </a:prstGeom>
          <a:noFill/>
          <a:ln cap="flat" cmpd="sng" w="9525">
            <a:solidFill>
              <a:schemeClr val="dk2"/>
            </a:solidFill>
            <a:prstDash val="solid"/>
            <a:round/>
            <a:headEnd len="med" w="med" type="none"/>
            <a:tailEnd len="med" w="med" type="triangle"/>
          </a:ln>
        </p:spPr>
      </p:cxnSp>
      <p:sp>
        <p:nvSpPr>
          <p:cNvPr id="2582" name="Google Shape;2582;p82"/>
          <p:cNvSpPr txBox="1"/>
          <p:nvPr/>
        </p:nvSpPr>
        <p:spPr>
          <a:xfrm>
            <a:off x="4285025" y="4056600"/>
            <a:ext cx="1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Give states</a:t>
            </a:r>
            <a:endParaRPr>
              <a:latin typeface="Open Sans"/>
              <a:ea typeface="Open Sans"/>
              <a:cs typeface="Open Sans"/>
              <a:sym typeface="Open Sans"/>
            </a:endParaRPr>
          </a:p>
        </p:txBody>
      </p:sp>
      <p:cxnSp>
        <p:nvCxnSpPr>
          <p:cNvPr id="2583" name="Google Shape;2583;p82"/>
          <p:cNvCxnSpPr/>
          <p:nvPr/>
        </p:nvCxnSpPr>
        <p:spPr>
          <a:xfrm>
            <a:off x="643825" y="600900"/>
            <a:ext cx="7990800" cy="0"/>
          </a:xfrm>
          <a:prstGeom prst="straightConnector1">
            <a:avLst/>
          </a:prstGeom>
          <a:noFill/>
          <a:ln cap="flat" cmpd="sng" w="9525">
            <a:solidFill>
              <a:schemeClr val="dk2"/>
            </a:solidFill>
            <a:prstDash val="solid"/>
            <a:round/>
            <a:headEnd len="med" w="med" type="none"/>
            <a:tailEnd len="med" w="med" type="none"/>
          </a:ln>
        </p:spPr>
      </p:cxnSp>
      <p:sp>
        <p:nvSpPr>
          <p:cNvPr id="2584" name="Google Shape;2584;p82"/>
          <p:cNvSpPr/>
          <p:nvPr/>
        </p:nvSpPr>
        <p:spPr>
          <a:xfrm rot="5400000">
            <a:off x="2029750" y="1000875"/>
            <a:ext cx="207600" cy="4088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83"/>
          <p:cNvSpPr txBox="1"/>
          <p:nvPr/>
        </p:nvSpPr>
        <p:spPr>
          <a:xfrm>
            <a:off x="2496625" y="1960100"/>
            <a:ext cx="50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OUR IMPLEMENTATION</a:t>
            </a:r>
            <a:endParaRPr b="1" sz="3000">
              <a:solidFill>
                <a:schemeClr val="dk2"/>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8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pic>
        <p:nvPicPr>
          <p:cNvPr id="2595" name="Google Shape;2595;p84"/>
          <p:cNvPicPr preferRelativeResize="0"/>
          <p:nvPr/>
        </p:nvPicPr>
        <p:blipFill>
          <a:blip r:embed="rId3">
            <a:alphaModFix/>
          </a:blip>
          <a:stretch>
            <a:fillRect/>
          </a:stretch>
        </p:blipFill>
        <p:spPr>
          <a:xfrm>
            <a:off x="648700" y="1684925"/>
            <a:ext cx="2718601" cy="2127188"/>
          </a:xfrm>
          <a:prstGeom prst="rect">
            <a:avLst/>
          </a:prstGeom>
          <a:noFill/>
          <a:ln>
            <a:noFill/>
          </a:ln>
        </p:spPr>
      </p:pic>
      <p:pic>
        <p:nvPicPr>
          <p:cNvPr id="2596" name="Google Shape;2596;p84"/>
          <p:cNvPicPr preferRelativeResize="0"/>
          <p:nvPr/>
        </p:nvPicPr>
        <p:blipFill>
          <a:blip r:embed="rId4">
            <a:alphaModFix/>
          </a:blip>
          <a:stretch>
            <a:fillRect/>
          </a:stretch>
        </p:blipFill>
        <p:spPr>
          <a:xfrm>
            <a:off x="4100250" y="1543172"/>
            <a:ext cx="4412101" cy="708950"/>
          </a:xfrm>
          <a:prstGeom prst="rect">
            <a:avLst/>
          </a:prstGeom>
          <a:noFill/>
          <a:ln>
            <a:noFill/>
          </a:ln>
        </p:spPr>
      </p:pic>
      <p:pic>
        <p:nvPicPr>
          <p:cNvPr id="2597" name="Google Shape;2597;p84"/>
          <p:cNvPicPr preferRelativeResize="0"/>
          <p:nvPr/>
        </p:nvPicPr>
        <p:blipFill>
          <a:blip r:embed="rId5">
            <a:alphaModFix/>
          </a:blip>
          <a:stretch>
            <a:fillRect/>
          </a:stretch>
        </p:blipFill>
        <p:spPr>
          <a:xfrm>
            <a:off x="5134726" y="2569947"/>
            <a:ext cx="2343150" cy="771525"/>
          </a:xfrm>
          <a:prstGeom prst="rect">
            <a:avLst/>
          </a:prstGeom>
          <a:noFill/>
          <a:ln>
            <a:noFill/>
          </a:ln>
        </p:spPr>
      </p:pic>
      <p:sp>
        <p:nvSpPr>
          <p:cNvPr id="2598" name="Google Shape;2598;p84"/>
          <p:cNvSpPr txBox="1"/>
          <p:nvPr/>
        </p:nvSpPr>
        <p:spPr>
          <a:xfrm>
            <a:off x="1100250" y="4023075"/>
            <a:ext cx="76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a:ea typeface="Overpass"/>
                <a:cs typeface="Overpass"/>
                <a:sym typeface="Overpass"/>
              </a:rPr>
              <a:t>goal is to </a:t>
            </a:r>
            <a:r>
              <a:rPr lang="en" u="sng">
                <a:latin typeface="Overpass"/>
                <a:ea typeface="Overpass"/>
                <a:cs typeface="Overpass"/>
                <a:sym typeface="Overpass"/>
              </a:rPr>
              <a:t>prevent it from falling over</a:t>
            </a:r>
            <a:r>
              <a:rPr lang="en">
                <a:latin typeface="Overpass"/>
                <a:ea typeface="Overpass"/>
                <a:cs typeface="Overpass"/>
                <a:sym typeface="Overpass"/>
              </a:rPr>
              <a:t> by increasing and reducing the cart's velocity.</a:t>
            </a:r>
            <a:endParaRPr>
              <a:latin typeface="Overpass"/>
              <a:ea typeface="Overpass"/>
              <a:cs typeface="Overpass"/>
              <a:sym typeface="Overpass"/>
            </a:endParaRPr>
          </a:p>
        </p:txBody>
      </p:sp>
      <p:sp>
        <p:nvSpPr>
          <p:cNvPr id="2599" name="Google Shape;2599;p84"/>
          <p:cNvSpPr txBox="1"/>
          <p:nvPr/>
        </p:nvSpPr>
        <p:spPr>
          <a:xfrm>
            <a:off x="1473675" y="1602425"/>
            <a:ext cx="9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cartpole</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pic>
        <p:nvPicPr>
          <p:cNvPr id="2150" name="Google Shape;2150;p40"/>
          <p:cNvPicPr preferRelativeResize="0"/>
          <p:nvPr/>
        </p:nvPicPr>
        <p:blipFill rotWithShape="1">
          <a:blip r:embed="rId3">
            <a:alphaModFix/>
          </a:blip>
          <a:srcRect b="11057" l="0" r="0" t="4979"/>
          <a:stretch/>
        </p:blipFill>
        <p:spPr>
          <a:xfrm>
            <a:off x="526150" y="143075"/>
            <a:ext cx="3000625" cy="1167425"/>
          </a:xfrm>
          <a:prstGeom prst="rect">
            <a:avLst/>
          </a:prstGeom>
          <a:noFill/>
          <a:ln>
            <a:noFill/>
          </a:ln>
        </p:spPr>
      </p:pic>
      <p:pic>
        <p:nvPicPr>
          <p:cNvPr id="2151" name="Google Shape;2151;p40"/>
          <p:cNvPicPr preferRelativeResize="0"/>
          <p:nvPr/>
        </p:nvPicPr>
        <p:blipFill rotWithShape="1">
          <a:blip r:embed="rId4">
            <a:alphaModFix/>
          </a:blip>
          <a:srcRect b="18203" l="0" r="0" t="4826"/>
          <a:stretch/>
        </p:blipFill>
        <p:spPr>
          <a:xfrm>
            <a:off x="3465175" y="1310500"/>
            <a:ext cx="5319525" cy="1310125"/>
          </a:xfrm>
          <a:prstGeom prst="rect">
            <a:avLst/>
          </a:prstGeom>
          <a:noFill/>
          <a:ln>
            <a:noFill/>
          </a:ln>
        </p:spPr>
      </p:pic>
      <p:pic>
        <p:nvPicPr>
          <p:cNvPr id="2152" name="Google Shape;2152;p40"/>
          <p:cNvPicPr preferRelativeResize="0"/>
          <p:nvPr/>
        </p:nvPicPr>
        <p:blipFill rotWithShape="1">
          <a:blip r:embed="rId5">
            <a:alphaModFix/>
          </a:blip>
          <a:srcRect b="6350" l="0" r="0" t="8412"/>
          <a:stretch/>
        </p:blipFill>
        <p:spPr>
          <a:xfrm>
            <a:off x="445650" y="2620625"/>
            <a:ext cx="3513695" cy="1167425"/>
          </a:xfrm>
          <a:prstGeom prst="rect">
            <a:avLst/>
          </a:prstGeom>
          <a:noFill/>
          <a:ln>
            <a:noFill/>
          </a:ln>
        </p:spPr>
      </p:pic>
      <p:pic>
        <p:nvPicPr>
          <p:cNvPr id="2153" name="Google Shape;2153;p40"/>
          <p:cNvPicPr preferRelativeResize="0"/>
          <p:nvPr/>
        </p:nvPicPr>
        <p:blipFill rotWithShape="1">
          <a:blip r:embed="rId6">
            <a:alphaModFix/>
          </a:blip>
          <a:srcRect b="13256" l="0" r="0" t="10202"/>
          <a:stretch/>
        </p:blipFill>
        <p:spPr>
          <a:xfrm>
            <a:off x="3682600" y="3788050"/>
            <a:ext cx="5166616" cy="1167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id="2604" name="Google Shape;2604;p85"/>
          <p:cNvPicPr preferRelativeResize="0"/>
          <p:nvPr/>
        </p:nvPicPr>
        <p:blipFill>
          <a:blip r:embed="rId3">
            <a:alphaModFix/>
          </a:blip>
          <a:stretch>
            <a:fillRect/>
          </a:stretch>
        </p:blipFill>
        <p:spPr>
          <a:xfrm>
            <a:off x="3089415" y="1143025"/>
            <a:ext cx="3070761" cy="1766150"/>
          </a:xfrm>
          <a:prstGeom prst="rect">
            <a:avLst/>
          </a:prstGeom>
          <a:noFill/>
          <a:ln>
            <a:noFill/>
          </a:ln>
        </p:spPr>
      </p:pic>
      <p:cxnSp>
        <p:nvCxnSpPr>
          <p:cNvPr id="2605" name="Google Shape;2605;p85"/>
          <p:cNvCxnSpPr>
            <a:stCxn id="2604" idx="1"/>
            <a:endCxn id="2606" idx="3"/>
          </p:cNvCxnSpPr>
          <p:nvPr/>
        </p:nvCxnSpPr>
        <p:spPr>
          <a:xfrm rot="10800000">
            <a:off x="2260815" y="2026100"/>
            <a:ext cx="828600" cy="0"/>
          </a:xfrm>
          <a:prstGeom prst="straightConnector1">
            <a:avLst/>
          </a:prstGeom>
          <a:noFill/>
          <a:ln cap="flat" cmpd="sng" w="9525">
            <a:solidFill>
              <a:schemeClr val="dk2"/>
            </a:solidFill>
            <a:prstDash val="solid"/>
            <a:round/>
            <a:headEnd len="med" w="med" type="none"/>
            <a:tailEnd len="med" w="med" type="triangle"/>
          </a:ln>
        </p:spPr>
      </p:cxnSp>
      <p:sp>
        <p:nvSpPr>
          <p:cNvPr id="2606" name="Google Shape;2606;p85"/>
          <p:cNvSpPr txBox="1"/>
          <p:nvPr/>
        </p:nvSpPr>
        <p:spPr>
          <a:xfrm>
            <a:off x="1638200" y="1856750"/>
            <a:ext cx="6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4 input</a:t>
            </a:r>
            <a:endParaRPr sz="1000">
              <a:latin typeface="Open Sans"/>
              <a:ea typeface="Open Sans"/>
              <a:cs typeface="Open Sans"/>
              <a:sym typeface="Open Sans"/>
            </a:endParaRPr>
          </a:p>
        </p:txBody>
      </p:sp>
      <p:sp>
        <p:nvSpPr>
          <p:cNvPr id="2607" name="Google Shape;2607;p85"/>
          <p:cNvSpPr txBox="1"/>
          <p:nvPr/>
        </p:nvSpPr>
        <p:spPr>
          <a:xfrm>
            <a:off x="2926140" y="604000"/>
            <a:ext cx="110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64</a:t>
            </a:r>
            <a:r>
              <a:rPr lang="en" sz="1000">
                <a:latin typeface="Open Sans"/>
                <a:ea typeface="Open Sans"/>
                <a:cs typeface="Open Sans"/>
                <a:sym typeface="Open Sans"/>
              </a:rPr>
              <a:t> neurons,</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Relu activation</a:t>
            </a:r>
            <a:endParaRPr sz="1000">
              <a:latin typeface="Open Sans"/>
              <a:ea typeface="Open Sans"/>
              <a:cs typeface="Open Sans"/>
              <a:sym typeface="Open Sans"/>
            </a:endParaRPr>
          </a:p>
        </p:txBody>
      </p:sp>
      <p:sp>
        <p:nvSpPr>
          <p:cNvPr id="2608" name="Google Shape;2608;p85"/>
          <p:cNvSpPr txBox="1"/>
          <p:nvPr/>
        </p:nvSpPr>
        <p:spPr>
          <a:xfrm>
            <a:off x="5175174" y="496750"/>
            <a:ext cx="110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64 neurons,</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Relu activation</a:t>
            </a:r>
            <a:endParaRPr sz="1000">
              <a:latin typeface="Open Sans"/>
              <a:ea typeface="Open Sans"/>
              <a:cs typeface="Open Sans"/>
              <a:sym typeface="Open Sans"/>
            </a:endParaRPr>
          </a:p>
        </p:txBody>
      </p:sp>
      <p:sp>
        <p:nvSpPr>
          <p:cNvPr id="2609" name="Google Shape;2609;p85"/>
          <p:cNvSpPr txBox="1"/>
          <p:nvPr/>
        </p:nvSpPr>
        <p:spPr>
          <a:xfrm>
            <a:off x="6839572" y="1784000"/>
            <a:ext cx="7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2 output</a:t>
            </a:r>
            <a:endParaRPr sz="1000">
              <a:latin typeface="Open Sans"/>
              <a:ea typeface="Open Sans"/>
              <a:cs typeface="Open Sans"/>
              <a:sym typeface="Open Sans"/>
            </a:endParaRPr>
          </a:p>
        </p:txBody>
      </p:sp>
      <p:cxnSp>
        <p:nvCxnSpPr>
          <p:cNvPr id="2610" name="Google Shape;2610;p85"/>
          <p:cNvCxnSpPr>
            <a:endCxn id="2607" idx="2"/>
          </p:cNvCxnSpPr>
          <p:nvPr/>
        </p:nvCxnSpPr>
        <p:spPr>
          <a:xfrm rot="10800000">
            <a:off x="3480240" y="1096600"/>
            <a:ext cx="661800" cy="141000"/>
          </a:xfrm>
          <a:prstGeom prst="straightConnector1">
            <a:avLst/>
          </a:prstGeom>
          <a:noFill/>
          <a:ln cap="flat" cmpd="sng" w="9525">
            <a:solidFill>
              <a:schemeClr val="dk2"/>
            </a:solidFill>
            <a:prstDash val="solid"/>
            <a:round/>
            <a:headEnd len="med" w="med" type="none"/>
            <a:tailEnd len="med" w="med" type="triangle"/>
          </a:ln>
        </p:spPr>
      </p:cxnSp>
      <p:cxnSp>
        <p:nvCxnSpPr>
          <p:cNvPr id="2611" name="Google Shape;2611;p85"/>
          <p:cNvCxnSpPr>
            <a:endCxn id="2608" idx="2"/>
          </p:cNvCxnSpPr>
          <p:nvPr/>
        </p:nvCxnSpPr>
        <p:spPr>
          <a:xfrm flipH="1" rot="10800000">
            <a:off x="5200674" y="989350"/>
            <a:ext cx="528600" cy="276900"/>
          </a:xfrm>
          <a:prstGeom prst="straightConnector1">
            <a:avLst/>
          </a:prstGeom>
          <a:noFill/>
          <a:ln cap="flat" cmpd="sng" w="9525">
            <a:solidFill>
              <a:schemeClr val="dk2"/>
            </a:solidFill>
            <a:prstDash val="solid"/>
            <a:round/>
            <a:headEnd len="med" w="med" type="none"/>
            <a:tailEnd len="med" w="med" type="triangle"/>
          </a:ln>
        </p:spPr>
      </p:cxnSp>
      <p:cxnSp>
        <p:nvCxnSpPr>
          <p:cNvPr id="2612" name="Google Shape;2612;p85"/>
          <p:cNvCxnSpPr>
            <a:stCxn id="2604" idx="3"/>
            <a:endCxn id="2609" idx="1"/>
          </p:cNvCxnSpPr>
          <p:nvPr/>
        </p:nvCxnSpPr>
        <p:spPr>
          <a:xfrm flipH="1" rot="10800000">
            <a:off x="6160175" y="1953200"/>
            <a:ext cx="679500" cy="72900"/>
          </a:xfrm>
          <a:prstGeom prst="straightConnector1">
            <a:avLst/>
          </a:prstGeom>
          <a:noFill/>
          <a:ln cap="flat" cmpd="sng" w="9525">
            <a:solidFill>
              <a:schemeClr val="dk2"/>
            </a:solidFill>
            <a:prstDash val="solid"/>
            <a:round/>
            <a:headEnd len="med" w="med" type="none"/>
            <a:tailEnd len="med" w="med" type="triangle"/>
          </a:ln>
        </p:spPr>
      </p:cxnSp>
      <p:sp>
        <p:nvSpPr>
          <p:cNvPr id="2613" name="Google Shape;2613;p85"/>
          <p:cNvSpPr txBox="1"/>
          <p:nvPr/>
        </p:nvSpPr>
        <p:spPr>
          <a:xfrm>
            <a:off x="1259050" y="157375"/>
            <a:ext cx="44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Two networks architecture:</a:t>
            </a:r>
            <a:endParaRPr>
              <a:latin typeface="Open Sans"/>
              <a:ea typeface="Open Sans"/>
              <a:cs typeface="Open Sans"/>
              <a:sym typeface="Open Sans"/>
            </a:endParaRPr>
          </a:p>
        </p:txBody>
      </p:sp>
      <p:pic>
        <p:nvPicPr>
          <p:cNvPr id="2614" name="Google Shape;2614;p85"/>
          <p:cNvPicPr preferRelativeResize="0"/>
          <p:nvPr/>
        </p:nvPicPr>
        <p:blipFill>
          <a:blip r:embed="rId4">
            <a:alphaModFix/>
          </a:blip>
          <a:stretch>
            <a:fillRect/>
          </a:stretch>
        </p:blipFill>
        <p:spPr>
          <a:xfrm>
            <a:off x="3293734" y="3239256"/>
            <a:ext cx="3419255" cy="176614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pic>
        <p:nvPicPr>
          <p:cNvPr id="2619" name="Google Shape;2619;p86"/>
          <p:cNvPicPr preferRelativeResize="0"/>
          <p:nvPr/>
        </p:nvPicPr>
        <p:blipFill>
          <a:blip r:embed="rId3">
            <a:alphaModFix/>
          </a:blip>
          <a:stretch>
            <a:fillRect/>
          </a:stretch>
        </p:blipFill>
        <p:spPr>
          <a:xfrm>
            <a:off x="2060276" y="641325"/>
            <a:ext cx="5248750" cy="3469725"/>
          </a:xfrm>
          <a:prstGeom prst="rect">
            <a:avLst/>
          </a:prstGeom>
          <a:noFill/>
          <a:ln>
            <a:noFill/>
          </a:ln>
        </p:spPr>
      </p:pic>
      <p:sp>
        <p:nvSpPr>
          <p:cNvPr id="2620" name="Google Shape;2620;p86"/>
          <p:cNvSpPr txBox="1"/>
          <p:nvPr/>
        </p:nvSpPr>
        <p:spPr>
          <a:xfrm>
            <a:off x="1123125" y="4156300"/>
            <a:ext cx="62931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Between 1450 and 1500 episodes, we have best model and saved:</a:t>
            </a:r>
            <a:endParaRPr>
              <a:latin typeface="Open Sans"/>
              <a:ea typeface="Open Sans"/>
              <a:cs typeface="Open Sans"/>
              <a:sym typeface="Open Sans"/>
            </a:endParaRPr>
          </a:p>
          <a:p>
            <a:pPr indent="0" lvl="0" marL="0" rtl="0" algn="l">
              <a:spcBef>
                <a:spcPts val="0"/>
              </a:spcBef>
              <a:spcAft>
                <a:spcPts val="0"/>
              </a:spcAft>
              <a:buNone/>
            </a:pPr>
            <a:r>
              <a:rPr lang="en" sz="1050">
                <a:solidFill>
                  <a:srgbClr val="444D56"/>
                </a:solidFill>
                <a:highlight>
                  <a:srgbClr val="FFFFFF"/>
                </a:highlight>
              </a:rPr>
              <a:t>average reward = 458.02, min=279.0, max=500.0</a:t>
            </a:r>
            <a:endParaRPr>
              <a:latin typeface="Open Sans"/>
              <a:ea typeface="Open Sans"/>
              <a:cs typeface="Open Sans"/>
              <a:sym typeface="Open Sans"/>
            </a:endParaRPr>
          </a:p>
        </p:txBody>
      </p:sp>
      <p:sp>
        <p:nvSpPr>
          <p:cNvPr id="2621" name="Google Shape;2621;p86"/>
          <p:cNvSpPr txBox="1"/>
          <p:nvPr/>
        </p:nvSpPr>
        <p:spPr>
          <a:xfrm>
            <a:off x="1251900" y="100150"/>
            <a:ext cx="55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Trained 2000 episodes for 11 hours 17 minutes</a:t>
            </a:r>
            <a:endParaRPr>
              <a:latin typeface="Open Sans"/>
              <a:ea typeface="Open Sans"/>
              <a:cs typeface="Open Sans"/>
              <a:sym typeface="Open Sans"/>
            </a:endParaRPr>
          </a:p>
        </p:txBody>
      </p:sp>
      <p:sp>
        <p:nvSpPr>
          <p:cNvPr id="2622" name="Google Shape;2622;p86"/>
          <p:cNvSpPr/>
          <p:nvPr/>
        </p:nvSpPr>
        <p:spPr>
          <a:xfrm>
            <a:off x="5722950" y="722525"/>
            <a:ext cx="321900" cy="3305100"/>
          </a:xfrm>
          <a:prstGeom prst="rect">
            <a:avLst/>
          </a:prstGeom>
          <a:noFill/>
          <a:ln cap="flat" cmpd="sng" w="28575">
            <a:solidFill>
              <a:srgbClr val="E3620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87"/>
          <p:cNvSpPr txBox="1"/>
          <p:nvPr/>
        </p:nvSpPr>
        <p:spPr>
          <a:xfrm>
            <a:off x="2871450" y="2248500"/>
            <a:ext cx="3401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pen Sans"/>
                <a:ea typeface="Open Sans"/>
                <a:cs typeface="Open Sans"/>
                <a:sym typeface="Open Sans"/>
              </a:rPr>
              <a:t>Demo</a:t>
            </a:r>
            <a:endParaRPr b="1" sz="3000">
              <a:solidFill>
                <a:schemeClr val="dk2"/>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88"/>
          <p:cNvSpPr txBox="1"/>
          <p:nvPr>
            <p:ph idx="2" type="title"/>
          </p:nvPr>
        </p:nvSpPr>
        <p:spPr>
          <a:xfrm>
            <a:off x="1375850" y="424250"/>
            <a:ext cx="66963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04 Reinforce with baseline</a:t>
            </a:r>
            <a:endParaRPr sz="6000"/>
          </a:p>
        </p:txBody>
      </p:sp>
      <p:sp>
        <p:nvSpPr>
          <p:cNvPr id="2633" name="Google Shape;2633;p88"/>
          <p:cNvSpPr txBox="1"/>
          <p:nvPr/>
        </p:nvSpPr>
        <p:spPr>
          <a:xfrm>
            <a:off x="766300" y="2424800"/>
            <a:ext cx="64662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On policy</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Model free</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Discrete actions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Continuous or Discrete States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Actor agent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Neural network representation of policy </a:t>
            </a:r>
            <a:endParaRPr b="1">
              <a:solidFill>
                <a:srgbClr val="610B38"/>
              </a:solidFill>
              <a:highlight>
                <a:srgbClr val="CEF2F0"/>
              </a:highlight>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89"/>
          <p:cNvSpPr txBox="1"/>
          <p:nvPr/>
        </p:nvSpPr>
        <p:spPr>
          <a:xfrm>
            <a:off x="0" y="5794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Q-learning, Sarsa, DQN derived </a:t>
            </a:r>
            <a:r>
              <a:rPr lang="en" u="sng">
                <a:latin typeface="Open Sans"/>
                <a:ea typeface="Open Sans"/>
                <a:cs typeface="Open Sans"/>
                <a:sym typeface="Open Sans"/>
              </a:rPr>
              <a:t>policy from optimal value function</a:t>
            </a:r>
            <a:endParaRPr u="sng">
              <a:latin typeface="Open Sans"/>
              <a:ea typeface="Open Sans"/>
              <a:cs typeface="Open Sans"/>
              <a:sym typeface="Open Sans"/>
            </a:endParaRPr>
          </a:p>
        </p:txBody>
      </p:sp>
      <p:sp>
        <p:nvSpPr>
          <p:cNvPr id="2639" name="Google Shape;2639;p89"/>
          <p:cNvSpPr txBox="1"/>
          <p:nvPr/>
        </p:nvSpPr>
        <p:spPr>
          <a:xfrm>
            <a:off x="0" y="19529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policy gradient methods directly learn the policy by parameterizing it as:</a:t>
            </a:r>
            <a:endParaRPr/>
          </a:p>
        </p:txBody>
      </p:sp>
      <p:pic>
        <p:nvPicPr>
          <p:cNvPr id="2640" name="Google Shape;2640;p89"/>
          <p:cNvPicPr preferRelativeResize="0"/>
          <p:nvPr/>
        </p:nvPicPr>
        <p:blipFill>
          <a:blip r:embed="rId3">
            <a:alphaModFix/>
          </a:blip>
          <a:stretch>
            <a:fillRect/>
          </a:stretch>
        </p:blipFill>
        <p:spPr>
          <a:xfrm>
            <a:off x="3590925" y="2598525"/>
            <a:ext cx="1962150" cy="381000"/>
          </a:xfrm>
          <a:prstGeom prst="rect">
            <a:avLst/>
          </a:prstGeom>
          <a:noFill/>
          <a:ln>
            <a:noFill/>
          </a:ln>
        </p:spPr>
      </p:pic>
      <p:sp>
        <p:nvSpPr>
          <p:cNvPr id="2641" name="Google Shape;2641;p89"/>
          <p:cNvSpPr txBox="1"/>
          <p:nvPr/>
        </p:nvSpPr>
        <p:spPr>
          <a:xfrm>
            <a:off x="0" y="339085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Aim: learn the best parameters theta</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9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Optimization problem</a:t>
            </a:r>
            <a:endParaRPr/>
          </a:p>
        </p:txBody>
      </p:sp>
      <p:pic>
        <p:nvPicPr>
          <p:cNvPr id="2647" name="Google Shape;2647;p90"/>
          <p:cNvPicPr preferRelativeResize="0"/>
          <p:nvPr/>
        </p:nvPicPr>
        <p:blipFill>
          <a:blip r:embed="rId3">
            <a:alphaModFix/>
          </a:blip>
          <a:stretch>
            <a:fillRect/>
          </a:stretch>
        </p:blipFill>
        <p:spPr>
          <a:xfrm>
            <a:off x="7189475" y="1482000"/>
            <a:ext cx="1737250" cy="354175"/>
          </a:xfrm>
          <a:prstGeom prst="rect">
            <a:avLst/>
          </a:prstGeom>
          <a:noFill/>
          <a:ln>
            <a:noFill/>
          </a:ln>
        </p:spPr>
      </p:pic>
      <p:pic>
        <p:nvPicPr>
          <p:cNvPr id="2648" name="Google Shape;2648;p90"/>
          <p:cNvPicPr preferRelativeResize="0"/>
          <p:nvPr/>
        </p:nvPicPr>
        <p:blipFill>
          <a:blip r:embed="rId4">
            <a:alphaModFix/>
          </a:blip>
          <a:stretch>
            <a:fillRect/>
          </a:stretch>
        </p:blipFill>
        <p:spPr>
          <a:xfrm>
            <a:off x="2643225" y="1153300"/>
            <a:ext cx="3695575" cy="2132825"/>
          </a:xfrm>
          <a:prstGeom prst="rect">
            <a:avLst/>
          </a:prstGeom>
          <a:noFill/>
          <a:ln>
            <a:noFill/>
          </a:ln>
        </p:spPr>
      </p:pic>
      <p:pic>
        <p:nvPicPr>
          <p:cNvPr id="2649" name="Google Shape;2649;p90"/>
          <p:cNvPicPr preferRelativeResize="0"/>
          <p:nvPr/>
        </p:nvPicPr>
        <p:blipFill>
          <a:blip r:embed="rId5">
            <a:alphaModFix/>
          </a:blip>
          <a:stretch>
            <a:fillRect/>
          </a:stretch>
        </p:blipFill>
        <p:spPr>
          <a:xfrm>
            <a:off x="4981125" y="3934525"/>
            <a:ext cx="2530250" cy="517725"/>
          </a:xfrm>
          <a:prstGeom prst="rect">
            <a:avLst/>
          </a:prstGeom>
          <a:noFill/>
          <a:ln>
            <a:noFill/>
          </a:ln>
        </p:spPr>
      </p:pic>
      <p:pic>
        <p:nvPicPr>
          <p:cNvPr id="2650" name="Google Shape;2650;p90"/>
          <p:cNvPicPr preferRelativeResize="0"/>
          <p:nvPr/>
        </p:nvPicPr>
        <p:blipFill>
          <a:blip r:embed="rId6">
            <a:alphaModFix/>
          </a:blip>
          <a:stretch>
            <a:fillRect/>
          </a:stretch>
        </p:blipFill>
        <p:spPr>
          <a:xfrm>
            <a:off x="2352875" y="3995263"/>
            <a:ext cx="1499075" cy="396250"/>
          </a:xfrm>
          <a:prstGeom prst="rect">
            <a:avLst/>
          </a:prstGeom>
          <a:noFill/>
          <a:ln>
            <a:noFill/>
          </a:ln>
        </p:spPr>
      </p:pic>
      <p:cxnSp>
        <p:nvCxnSpPr>
          <p:cNvPr id="2651" name="Google Shape;2651;p90"/>
          <p:cNvCxnSpPr/>
          <p:nvPr/>
        </p:nvCxnSpPr>
        <p:spPr>
          <a:xfrm>
            <a:off x="1609575" y="3519625"/>
            <a:ext cx="5787300" cy="0"/>
          </a:xfrm>
          <a:prstGeom prst="straightConnector1">
            <a:avLst/>
          </a:prstGeom>
          <a:noFill/>
          <a:ln cap="flat" cmpd="sng" w="9525">
            <a:solidFill>
              <a:schemeClr val="dk2"/>
            </a:solidFill>
            <a:prstDash val="solid"/>
            <a:round/>
            <a:headEnd len="med" w="med" type="none"/>
            <a:tailEnd len="med" w="med" type="none"/>
          </a:ln>
        </p:spPr>
      </p:cxnSp>
      <p:sp>
        <p:nvSpPr>
          <p:cNvPr id="2652" name="Google Shape;2652;p90"/>
          <p:cNvSpPr txBox="1"/>
          <p:nvPr/>
        </p:nvSpPr>
        <p:spPr>
          <a:xfrm>
            <a:off x="4893125" y="4513975"/>
            <a:ext cx="261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Gradient ascent</a:t>
            </a:r>
            <a:endParaRPr>
              <a:latin typeface="Open Sans"/>
              <a:ea typeface="Open Sans"/>
              <a:cs typeface="Open Sans"/>
              <a:sym typeface="Open Sans"/>
            </a:endParaRPr>
          </a:p>
        </p:txBody>
      </p:sp>
      <p:sp>
        <p:nvSpPr>
          <p:cNvPr id="2653" name="Google Shape;2653;p90"/>
          <p:cNvSpPr txBox="1"/>
          <p:nvPr/>
        </p:nvSpPr>
        <p:spPr>
          <a:xfrm>
            <a:off x="6989150" y="1801675"/>
            <a:ext cx="197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 For discrete variables expectation can be computed with a summation</a:t>
            </a:r>
            <a:endParaRPr sz="900"/>
          </a:p>
        </p:txBody>
      </p:sp>
      <p:cxnSp>
        <p:nvCxnSpPr>
          <p:cNvPr id="2654" name="Google Shape;2654;p90"/>
          <p:cNvCxnSpPr/>
          <p:nvPr/>
        </p:nvCxnSpPr>
        <p:spPr>
          <a:xfrm>
            <a:off x="6788850" y="1244750"/>
            <a:ext cx="28500" cy="175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pic>
        <p:nvPicPr>
          <p:cNvPr id="2659" name="Google Shape;2659;p91"/>
          <p:cNvPicPr preferRelativeResize="0"/>
          <p:nvPr/>
        </p:nvPicPr>
        <p:blipFill>
          <a:blip r:embed="rId3">
            <a:alphaModFix/>
          </a:blip>
          <a:stretch>
            <a:fillRect/>
          </a:stretch>
        </p:blipFill>
        <p:spPr>
          <a:xfrm>
            <a:off x="1390000" y="324075"/>
            <a:ext cx="1009650" cy="600075"/>
          </a:xfrm>
          <a:prstGeom prst="rect">
            <a:avLst/>
          </a:prstGeom>
          <a:noFill/>
          <a:ln>
            <a:noFill/>
          </a:ln>
        </p:spPr>
      </p:pic>
      <p:pic>
        <p:nvPicPr>
          <p:cNvPr id="2660" name="Google Shape;2660;p91"/>
          <p:cNvPicPr preferRelativeResize="0"/>
          <p:nvPr/>
        </p:nvPicPr>
        <p:blipFill>
          <a:blip r:embed="rId4">
            <a:alphaModFix/>
          </a:blip>
          <a:stretch>
            <a:fillRect/>
          </a:stretch>
        </p:blipFill>
        <p:spPr>
          <a:xfrm>
            <a:off x="2399650" y="159800"/>
            <a:ext cx="2730525" cy="928625"/>
          </a:xfrm>
          <a:prstGeom prst="rect">
            <a:avLst/>
          </a:prstGeom>
          <a:noFill/>
          <a:ln>
            <a:noFill/>
          </a:ln>
        </p:spPr>
      </p:pic>
      <p:sp>
        <p:nvSpPr>
          <p:cNvPr id="2661" name="Google Shape;2661;p91"/>
          <p:cNvSpPr txBox="1"/>
          <p:nvPr/>
        </p:nvSpPr>
        <p:spPr>
          <a:xfrm>
            <a:off x="786925" y="1187500"/>
            <a:ext cx="5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Differentiate both sides with </a:t>
            </a:r>
            <a:r>
              <a:rPr lang="en">
                <a:latin typeface="Open Sans"/>
                <a:ea typeface="Open Sans"/>
                <a:cs typeface="Open Sans"/>
                <a:sym typeface="Open Sans"/>
              </a:rPr>
              <a:t>respect</a:t>
            </a:r>
            <a:r>
              <a:rPr lang="en">
                <a:latin typeface="Open Sans"/>
                <a:ea typeface="Open Sans"/>
                <a:cs typeface="Open Sans"/>
                <a:sym typeface="Open Sans"/>
              </a:rPr>
              <a:t> to parameter theta</a:t>
            </a:r>
            <a:endParaRPr>
              <a:latin typeface="Open Sans"/>
              <a:ea typeface="Open Sans"/>
              <a:cs typeface="Open Sans"/>
              <a:sym typeface="Open Sans"/>
            </a:endParaRPr>
          </a:p>
        </p:txBody>
      </p:sp>
      <p:pic>
        <p:nvPicPr>
          <p:cNvPr id="2662" name="Google Shape;2662;p91"/>
          <p:cNvPicPr preferRelativeResize="0"/>
          <p:nvPr/>
        </p:nvPicPr>
        <p:blipFill>
          <a:blip r:embed="rId5">
            <a:alphaModFix/>
          </a:blip>
          <a:stretch>
            <a:fillRect/>
          </a:stretch>
        </p:blipFill>
        <p:spPr>
          <a:xfrm>
            <a:off x="495800" y="1766950"/>
            <a:ext cx="4438926" cy="3009525"/>
          </a:xfrm>
          <a:prstGeom prst="rect">
            <a:avLst/>
          </a:prstGeom>
          <a:noFill/>
          <a:ln>
            <a:noFill/>
          </a:ln>
        </p:spPr>
      </p:pic>
      <p:pic>
        <p:nvPicPr>
          <p:cNvPr id="2663" name="Google Shape;2663;p91"/>
          <p:cNvPicPr preferRelativeResize="0"/>
          <p:nvPr/>
        </p:nvPicPr>
        <p:blipFill>
          <a:blip r:embed="rId6">
            <a:alphaModFix/>
          </a:blip>
          <a:stretch>
            <a:fillRect/>
          </a:stretch>
        </p:blipFill>
        <p:spPr>
          <a:xfrm>
            <a:off x="5399720" y="2501595"/>
            <a:ext cx="2998325" cy="798450"/>
          </a:xfrm>
          <a:prstGeom prst="rect">
            <a:avLst/>
          </a:prstGeom>
          <a:noFill/>
          <a:ln>
            <a:noFill/>
          </a:ln>
        </p:spPr>
      </p:pic>
      <p:cxnSp>
        <p:nvCxnSpPr>
          <p:cNvPr id="2664" name="Google Shape;2664;p91"/>
          <p:cNvCxnSpPr/>
          <p:nvPr/>
        </p:nvCxnSpPr>
        <p:spPr>
          <a:xfrm flipH="1">
            <a:off x="4421075" y="3319300"/>
            <a:ext cx="2210400" cy="128700"/>
          </a:xfrm>
          <a:prstGeom prst="straightConnector1">
            <a:avLst/>
          </a:prstGeom>
          <a:noFill/>
          <a:ln cap="flat" cmpd="sng" w="9525">
            <a:solidFill>
              <a:schemeClr val="dk2"/>
            </a:solidFill>
            <a:prstDash val="solid"/>
            <a:round/>
            <a:headEnd len="med" w="med" type="none"/>
            <a:tailEnd len="med" w="med" type="triangle"/>
          </a:ln>
        </p:spPr>
      </p:cxnSp>
      <p:pic>
        <p:nvPicPr>
          <p:cNvPr id="2665" name="Google Shape;2665;p91"/>
          <p:cNvPicPr preferRelativeResize="0"/>
          <p:nvPr/>
        </p:nvPicPr>
        <p:blipFill>
          <a:blip r:embed="rId7">
            <a:alphaModFix/>
          </a:blip>
          <a:stretch>
            <a:fillRect/>
          </a:stretch>
        </p:blipFill>
        <p:spPr>
          <a:xfrm>
            <a:off x="5260574" y="3983300"/>
            <a:ext cx="3276625" cy="728150"/>
          </a:xfrm>
          <a:prstGeom prst="rect">
            <a:avLst/>
          </a:prstGeom>
          <a:noFill/>
          <a:ln>
            <a:noFill/>
          </a:ln>
        </p:spPr>
      </p:pic>
      <p:cxnSp>
        <p:nvCxnSpPr>
          <p:cNvPr id="2666" name="Google Shape;2666;p91"/>
          <p:cNvCxnSpPr/>
          <p:nvPr/>
        </p:nvCxnSpPr>
        <p:spPr>
          <a:xfrm>
            <a:off x="4286250" y="4327075"/>
            <a:ext cx="974400" cy="8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pic>
        <p:nvPicPr>
          <p:cNvPr id="2671" name="Google Shape;2671;p92"/>
          <p:cNvPicPr preferRelativeResize="0"/>
          <p:nvPr/>
        </p:nvPicPr>
        <p:blipFill>
          <a:blip r:embed="rId3">
            <a:alphaModFix/>
          </a:blip>
          <a:stretch>
            <a:fillRect/>
          </a:stretch>
        </p:blipFill>
        <p:spPr>
          <a:xfrm>
            <a:off x="1354200" y="752548"/>
            <a:ext cx="6572075" cy="931000"/>
          </a:xfrm>
          <a:prstGeom prst="rect">
            <a:avLst/>
          </a:prstGeom>
          <a:noFill/>
          <a:ln>
            <a:noFill/>
          </a:ln>
        </p:spPr>
      </p:pic>
      <p:sp>
        <p:nvSpPr>
          <p:cNvPr id="2672" name="Google Shape;2672;p92"/>
          <p:cNvSpPr txBox="1"/>
          <p:nvPr/>
        </p:nvSpPr>
        <p:spPr>
          <a:xfrm>
            <a:off x="565125" y="152050"/>
            <a:ext cx="31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Looking into:</a:t>
            </a:r>
            <a:endParaRPr>
              <a:latin typeface="Open Sans"/>
              <a:ea typeface="Open Sans"/>
              <a:cs typeface="Open Sans"/>
              <a:sym typeface="Open Sans"/>
            </a:endParaRPr>
          </a:p>
        </p:txBody>
      </p:sp>
      <p:pic>
        <p:nvPicPr>
          <p:cNvPr id="2673" name="Google Shape;2673;p92"/>
          <p:cNvPicPr preferRelativeResize="0"/>
          <p:nvPr/>
        </p:nvPicPr>
        <p:blipFill>
          <a:blip r:embed="rId4">
            <a:alphaModFix/>
          </a:blip>
          <a:stretch>
            <a:fillRect/>
          </a:stretch>
        </p:blipFill>
        <p:spPr>
          <a:xfrm>
            <a:off x="1754800" y="187875"/>
            <a:ext cx="1836325" cy="328545"/>
          </a:xfrm>
          <a:prstGeom prst="rect">
            <a:avLst/>
          </a:prstGeom>
          <a:noFill/>
          <a:ln>
            <a:noFill/>
          </a:ln>
        </p:spPr>
      </p:pic>
      <p:pic>
        <p:nvPicPr>
          <p:cNvPr id="2674" name="Google Shape;2674;p92"/>
          <p:cNvPicPr preferRelativeResize="0"/>
          <p:nvPr/>
        </p:nvPicPr>
        <p:blipFill>
          <a:blip r:embed="rId5">
            <a:alphaModFix/>
          </a:blip>
          <a:stretch>
            <a:fillRect/>
          </a:stretch>
        </p:blipFill>
        <p:spPr>
          <a:xfrm>
            <a:off x="542837" y="2509349"/>
            <a:ext cx="8058325" cy="1855725"/>
          </a:xfrm>
          <a:prstGeom prst="rect">
            <a:avLst/>
          </a:prstGeom>
          <a:noFill/>
          <a:ln>
            <a:noFill/>
          </a:ln>
        </p:spPr>
      </p:pic>
      <p:cxnSp>
        <p:nvCxnSpPr>
          <p:cNvPr id="2675" name="Google Shape;2675;p92"/>
          <p:cNvCxnSpPr>
            <a:endCxn id="2674" idx="0"/>
          </p:cNvCxnSpPr>
          <p:nvPr/>
        </p:nvCxnSpPr>
        <p:spPr>
          <a:xfrm>
            <a:off x="4549799" y="1816949"/>
            <a:ext cx="22200" cy="692400"/>
          </a:xfrm>
          <a:prstGeom prst="straightConnector1">
            <a:avLst/>
          </a:prstGeom>
          <a:noFill/>
          <a:ln cap="flat" cmpd="sng" w="9525">
            <a:solidFill>
              <a:schemeClr val="dk2"/>
            </a:solidFill>
            <a:prstDash val="solid"/>
            <a:round/>
            <a:headEnd len="med" w="med" type="none"/>
            <a:tailEnd len="med" w="med" type="triangle"/>
          </a:ln>
        </p:spPr>
      </p:cxnSp>
      <p:sp>
        <p:nvSpPr>
          <p:cNvPr id="2676" name="Google Shape;2676;p92"/>
          <p:cNvSpPr txBox="1"/>
          <p:nvPr/>
        </p:nvSpPr>
        <p:spPr>
          <a:xfrm>
            <a:off x="4642750" y="1963075"/>
            <a:ext cx="9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log</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id="2681" name="Google Shape;2681;p93"/>
          <p:cNvPicPr preferRelativeResize="0"/>
          <p:nvPr/>
        </p:nvPicPr>
        <p:blipFill>
          <a:blip r:embed="rId3">
            <a:alphaModFix/>
          </a:blip>
          <a:stretch>
            <a:fillRect/>
          </a:stretch>
        </p:blipFill>
        <p:spPr>
          <a:xfrm>
            <a:off x="1294500" y="636275"/>
            <a:ext cx="6695850" cy="1288785"/>
          </a:xfrm>
          <a:prstGeom prst="rect">
            <a:avLst/>
          </a:prstGeom>
          <a:noFill/>
          <a:ln>
            <a:noFill/>
          </a:ln>
        </p:spPr>
      </p:pic>
      <p:sp>
        <p:nvSpPr>
          <p:cNvPr id="2682" name="Google Shape;2682;p93"/>
          <p:cNvSpPr txBox="1"/>
          <p:nvPr/>
        </p:nvSpPr>
        <p:spPr>
          <a:xfrm>
            <a:off x="529375" y="236075"/>
            <a:ext cx="42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Differentiate with respect to theta</a:t>
            </a:r>
            <a:endParaRPr>
              <a:latin typeface="Open Sans"/>
              <a:ea typeface="Open Sans"/>
              <a:cs typeface="Open Sans"/>
              <a:sym typeface="Open Sans"/>
            </a:endParaRPr>
          </a:p>
        </p:txBody>
      </p:sp>
      <p:pic>
        <p:nvPicPr>
          <p:cNvPr id="2683" name="Google Shape;2683;p93"/>
          <p:cNvPicPr preferRelativeResize="0"/>
          <p:nvPr/>
        </p:nvPicPr>
        <p:blipFill>
          <a:blip r:embed="rId4">
            <a:alphaModFix/>
          </a:blip>
          <a:stretch>
            <a:fillRect/>
          </a:stretch>
        </p:blipFill>
        <p:spPr>
          <a:xfrm>
            <a:off x="1231225" y="2986150"/>
            <a:ext cx="6952598" cy="1856750"/>
          </a:xfrm>
          <a:prstGeom prst="rect">
            <a:avLst/>
          </a:prstGeom>
          <a:noFill/>
          <a:ln>
            <a:noFill/>
          </a:ln>
        </p:spPr>
      </p:pic>
      <p:sp>
        <p:nvSpPr>
          <p:cNvPr id="2684" name="Google Shape;2684;p93"/>
          <p:cNvSpPr txBox="1"/>
          <p:nvPr/>
        </p:nvSpPr>
        <p:spPr>
          <a:xfrm>
            <a:off x="351300" y="2131800"/>
            <a:ext cx="844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Note</a:t>
            </a:r>
            <a:r>
              <a:rPr lang="en">
                <a:latin typeface="Open Sans"/>
                <a:ea typeface="Open Sans"/>
                <a:cs typeface="Open Sans"/>
                <a:sym typeface="Open Sans"/>
              </a:rPr>
              <a:t> that, the                               is not dependent on policy parameter (theta), its assumed that the state transition is unknown to the agent in model free RL so, </a:t>
            </a:r>
            <a:endParaRPr>
              <a:latin typeface="Open Sans"/>
              <a:ea typeface="Open Sans"/>
              <a:cs typeface="Open Sans"/>
              <a:sym typeface="Open Sans"/>
            </a:endParaRPr>
          </a:p>
        </p:txBody>
      </p:sp>
      <p:pic>
        <p:nvPicPr>
          <p:cNvPr id="2685" name="Google Shape;2685;p93"/>
          <p:cNvPicPr preferRelativeResize="0"/>
          <p:nvPr/>
        </p:nvPicPr>
        <p:blipFill>
          <a:blip r:embed="rId5">
            <a:alphaModFix/>
          </a:blip>
          <a:stretch>
            <a:fillRect/>
          </a:stretch>
        </p:blipFill>
        <p:spPr>
          <a:xfrm>
            <a:off x="1640250" y="2131800"/>
            <a:ext cx="1299200" cy="305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pic>
        <p:nvPicPr>
          <p:cNvPr id="2690" name="Google Shape;2690;p94"/>
          <p:cNvPicPr preferRelativeResize="0"/>
          <p:nvPr/>
        </p:nvPicPr>
        <p:blipFill rotWithShape="1">
          <a:blip r:embed="rId3">
            <a:alphaModFix/>
          </a:blip>
          <a:srcRect b="0" l="0" r="0" t="2257"/>
          <a:stretch/>
        </p:blipFill>
        <p:spPr>
          <a:xfrm>
            <a:off x="1583125" y="200300"/>
            <a:ext cx="3531751" cy="1324850"/>
          </a:xfrm>
          <a:prstGeom prst="rect">
            <a:avLst/>
          </a:prstGeom>
          <a:noFill/>
          <a:ln>
            <a:noFill/>
          </a:ln>
        </p:spPr>
      </p:pic>
      <p:pic>
        <p:nvPicPr>
          <p:cNvPr id="2691" name="Google Shape;2691;p94"/>
          <p:cNvPicPr preferRelativeResize="0"/>
          <p:nvPr/>
        </p:nvPicPr>
        <p:blipFill>
          <a:blip r:embed="rId4">
            <a:alphaModFix/>
          </a:blip>
          <a:stretch>
            <a:fillRect/>
          </a:stretch>
        </p:blipFill>
        <p:spPr>
          <a:xfrm>
            <a:off x="2226950" y="1611000"/>
            <a:ext cx="6182203" cy="3313550"/>
          </a:xfrm>
          <a:prstGeom prst="rect">
            <a:avLst/>
          </a:prstGeom>
          <a:noFill/>
          <a:ln>
            <a:noFill/>
          </a:ln>
        </p:spPr>
      </p:pic>
      <p:sp>
        <p:nvSpPr>
          <p:cNvPr id="2692" name="Google Shape;2692;p94"/>
          <p:cNvSpPr/>
          <p:nvPr/>
        </p:nvSpPr>
        <p:spPr>
          <a:xfrm>
            <a:off x="2060250" y="4242000"/>
            <a:ext cx="3111900" cy="90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pic>
        <p:nvPicPr>
          <p:cNvPr id="2158" name="Google Shape;2158;p41"/>
          <p:cNvPicPr preferRelativeResize="0"/>
          <p:nvPr/>
        </p:nvPicPr>
        <p:blipFill rotWithShape="1">
          <a:blip r:embed="rId3">
            <a:alphaModFix/>
          </a:blip>
          <a:srcRect b="7740" l="0" r="0" t="0"/>
          <a:stretch/>
        </p:blipFill>
        <p:spPr>
          <a:xfrm>
            <a:off x="1708263" y="821538"/>
            <a:ext cx="5727475" cy="3500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pic>
        <p:nvPicPr>
          <p:cNvPr id="2697" name="Google Shape;2697;p95"/>
          <p:cNvPicPr preferRelativeResize="0"/>
          <p:nvPr/>
        </p:nvPicPr>
        <p:blipFill>
          <a:blip r:embed="rId3">
            <a:alphaModFix/>
          </a:blip>
          <a:stretch>
            <a:fillRect/>
          </a:stretch>
        </p:blipFill>
        <p:spPr>
          <a:xfrm>
            <a:off x="717550" y="266850"/>
            <a:ext cx="7373274" cy="1383550"/>
          </a:xfrm>
          <a:prstGeom prst="rect">
            <a:avLst/>
          </a:prstGeom>
          <a:noFill/>
          <a:ln>
            <a:noFill/>
          </a:ln>
        </p:spPr>
      </p:pic>
      <p:cxnSp>
        <p:nvCxnSpPr>
          <p:cNvPr id="2698" name="Google Shape;2698;p95"/>
          <p:cNvCxnSpPr/>
          <p:nvPr/>
        </p:nvCxnSpPr>
        <p:spPr>
          <a:xfrm>
            <a:off x="536525" y="2539525"/>
            <a:ext cx="8226900" cy="0"/>
          </a:xfrm>
          <a:prstGeom prst="straightConnector1">
            <a:avLst/>
          </a:prstGeom>
          <a:noFill/>
          <a:ln cap="flat" cmpd="sng" w="9525">
            <a:solidFill>
              <a:schemeClr val="dk2"/>
            </a:solidFill>
            <a:prstDash val="solid"/>
            <a:round/>
            <a:headEnd len="med" w="med" type="none"/>
            <a:tailEnd len="med" w="med" type="none"/>
          </a:ln>
        </p:spPr>
      </p:cxnSp>
      <p:sp>
        <p:nvSpPr>
          <p:cNvPr id="2699" name="Google Shape;2699;p95"/>
          <p:cNvSpPr txBox="1"/>
          <p:nvPr/>
        </p:nvSpPr>
        <p:spPr>
          <a:xfrm>
            <a:off x="693900" y="2603900"/>
            <a:ext cx="39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If we want to use discount </a:t>
            </a:r>
            <a:r>
              <a:rPr lang="en">
                <a:latin typeface="Open Sans"/>
                <a:ea typeface="Open Sans"/>
                <a:cs typeface="Open Sans"/>
                <a:sym typeface="Open Sans"/>
              </a:rPr>
              <a:t>factor</a:t>
            </a:r>
            <a:r>
              <a:rPr lang="en">
                <a:latin typeface="Open Sans"/>
                <a:ea typeface="Open Sans"/>
                <a:cs typeface="Open Sans"/>
                <a:sym typeface="Open Sans"/>
              </a:rPr>
              <a:t> </a:t>
            </a:r>
            <a:endParaRPr>
              <a:latin typeface="Open Sans"/>
              <a:ea typeface="Open Sans"/>
              <a:cs typeface="Open Sans"/>
              <a:sym typeface="Open Sans"/>
            </a:endParaRPr>
          </a:p>
        </p:txBody>
      </p:sp>
      <p:pic>
        <p:nvPicPr>
          <p:cNvPr id="2700" name="Google Shape;2700;p95"/>
          <p:cNvPicPr preferRelativeResize="0"/>
          <p:nvPr/>
        </p:nvPicPr>
        <p:blipFill>
          <a:blip r:embed="rId4">
            <a:alphaModFix/>
          </a:blip>
          <a:stretch>
            <a:fillRect/>
          </a:stretch>
        </p:blipFill>
        <p:spPr>
          <a:xfrm>
            <a:off x="3521775" y="2669663"/>
            <a:ext cx="892050" cy="268675"/>
          </a:xfrm>
          <a:prstGeom prst="rect">
            <a:avLst/>
          </a:prstGeom>
          <a:noFill/>
          <a:ln>
            <a:noFill/>
          </a:ln>
        </p:spPr>
      </p:pic>
      <p:pic>
        <p:nvPicPr>
          <p:cNvPr id="2701" name="Google Shape;2701;p95"/>
          <p:cNvPicPr preferRelativeResize="0"/>
          <p:nvPr/>
        </p:nvPicPr>
        <p:blipFill rotWithShape="1">
          <a:blip r:embed="rId5">
            <a:alphaModFix/>
          </a:blip>
          <a:srcRect b="0" l="30269" r="0" t="57439"/>
          <a:stretch/>
        </p:blipFill>
        <p:spPr>
          <a:xfrm>
            <a:off x="2861450" y="3254925"/>
            <a:ext cx="3264274" cy="1118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96"/>
          <p:cNvSpPr txBox="1"/>
          <p:nvPr/>
        </p:nvSpPr>
        <p:spPr>
          <a:xfrm>
            <a:off x="2529600" y="851300"/>
            <a:ext cx="4084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Open Sans"/>
                <a:ea typeface="Open Sans"/>
                <a:cs typeface="Open Sans"/>
                <a:sym typeface="Open Sans"/>
              </a:rPr>
              <a:t>REINFORCE algorithm</a:t>
            </a:r>
            <a:endParaRPr b="1" sz="2400">
              <a:latin typeface="Open Sans"/>
              <a:ea typeface="Open Sans"/>
              <a:cs typeface="Open Sans"/>
              <a:sym typeface="Open Sans"/>
            </a:endParaRPr>
          </a:p>
        </p:txBody>
      </p:sp>
      <p:pic>
        <p:nvPicPr>
          <p:cNvPr id="2707" name="Google Shape;2707;p96"/>
          <p:cNvPicPr preferRelativeResize="0"/>
          <p:nvPr/>
        </p:nvPicPr>
        <p:blipFill>
          <a:blip r:embed="rId3">
            <a:alphaModFix/>
          </a:blip>
          <a:stretch>
            <a:fillRect/>
          </a:stretch>
        </p:blipFill>
        <p:spPr>
          <a:xfrm>
            <a:off x="1983775" y="1783050"/>
            <a:ext cx="5413151" cy="2350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97"/>
          <p:cNvSpPr txBox="1"/>
          <p:nvPr/>
        </p:nvSpPr>
        <p:spPr>
          <a:xfrm>
            <a:off x="701050" y="407750"/>
            <a:ext cx="539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C5F6F"/>
                </a:solidFill>
                <a:latin typeface="Open Sans"/>
                <a:ea typeface="Open Sans"/>
                <a:cs typeface="Open Sans"/>
                <a:sym typeface="Open Sans"/>
              </a:rPr>
              <a:t>Policy gradient with baseline</a:t>
            </a:r>
            <a:endParaRPr b="1" sz="1800">
              <a:solidFill>
                <a:srgbClr val="1C5F6F"/>
              </a:solidFill>
              <a:latin typeface="Open Sans"/>
              <a:ea typeface="Open Sans"/>
              <a:cs typeface="Open Sans"/>
              <a:sym typeface="Open Sans"/>
            </a:endParaRPr>
          </a:p>
        </p:txBody>
      </p:sp>
      <p:pic>
        <p:nvPicPr>
          <p:cNvPr id="2713" name="Google Shape;2713;p97"/>
          <p:cNvPicPr preferRelativeResize="0"/>
          <p:nvPr/>
        </p:nvPicPr>
        <p:blipFill>
          <a:blip r:embed="rId3">
            <a:alphaModFix/>
          </a:blip>
          <a:stretch>
            <a:fillRect/>
          </a:stretch>
        </p:blipFill>
        <p:spPr>
          <a:xfrm>
            <a:off x="2970950" y="1718650"/>
            <a:ext cx="3288525" cy="2025200"/>
          </a:xfrm>
          <a:prstGeom prst="rect">
            <a:avLst/>
          </a:prstGeom>
          <a:noFill/>
          <a:ln>
            <a:noFill/>
          </a:ln>
        </p:spPr>
      </p:pic>
      <p:pic>
        <p:nvPicPr>
          <p:cNvPr id="2714" name="Google Shape;2714;p97"/>
          <p:cNvPicPr preferRelativeResize="0"/>
          <p:nvPr/>
        </p:nvPicPr>
        <p:blipFill>
          <a:blip r:embed="rId4">
            <a:alphaModFix/>
          </a:blip>
          <a:stretch>
            <a:fillRect/>
          </a:stretch>
        </p:blipFill>
        <p:spPr>
          <a:xfrm>
            <a:off x="2069600" y="1818800"/>
            <a:ext cx="813350" cy="483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pic>
        <p:nvPicPr>
          <p:cNvPr id="2719" name="Google Shape;2719;p98"/>
          <p:cNvPicPr preferRelativeResize="0"/>
          <p:nvPr/>
        </p:nvPicPr>
        <p:blipFill>
          <a:blip r:embed="rId3">
            <a:alphaModFix/>
          </a:blip>
          <a:stretch>
            <a:fillRect/>
          </a:stretch>
        </p:blipFill>
        <p:spPr>
          <a:xfrm>
            <a:off x="1905050" y="1520200"/>
            <a:ext cx="5262949" cy="2373250"/>
          </a:xfrm>
          <a:prstGeom prst="rect">
            <a:avLst/>
          </a:prstGeom>
          <a:noFill/>
          <a:ln>
            <a:noFill/>
          </a:ln>
        </p:spPr>
      </p:pic>
      <p:sp>
        <p:nvSpPr>
          <p:cNvPr id="2720" name="Google Shape;2720;p98"/>
          <p:cNvSpPr txBox="1"/>
          <p:nvPr/>
        </p:nvSpPr>
        <p:spPr>
          <a:xfrm>
            <a:off x="1480825" y="500750"/>
            <a:ext cx="46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Policy gradient with baseline</a:t>
            </a:r>
            <a:endParaRPr>
              <a:latin typeface="Open Sans"/>
              <a:ea typeface="Open Sans"/>
              <a:cs typeface="Open Sans"/>
              <a:sym typeface="Open Sans"/>
            </a:endParaRPr>
          </a:p>
        </p:txBody>
      </p:sp>
      <p:cxnSp>
        <p:nvCxnSpPr>
          <p:cNvPr id="2721" name="Google Shape;2721;p98"/>
          <p:cNvCxnSpPr/>
          <p:nvPr/>
        </p:nvCxnSpPr>
        <p:spPr>
          <a:xfrm flipH="1" rot="10800000">
            <a:off x="5300875" y="1387950"/>
            <a:ext cx="364800" cy="257400"/>
          </a:xfrm>
          <a:prstGeom prst="straightConnector1">
            <a:avLst/>
          </a:prstGeom>
          <a:noFill/>
          <a:ln cap="flat" cmpd="sng" w="9525">
            <a:solidFill>
              <a:schemeClr val="dk2"/>
            </a:solidFill>
            <a:prstDash val="solid"/>
            <a:round/>
            <a:headEnd len="med" w="med" type="none"/>
            <a:tailEnd len="med" w="med" type="triangle"/>
          </a:ln>
        </p:spPr>
      </p:cxnSp>
      <p:sp>
        <p:nvSpPr>
          <p:cNvPr id="2722" name="Google Shape;2722;p98"/>
          <p:cNvSpPr txBox="1"/>
          <p:nvPr/>
        </p:nvSpPr>
        <p:spPr>
          <a:xfrm>
            <a:off x="5358100" y="1037275"/>
            <a:ext cx="349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New neural network for baseline </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99"/>
          <p:cNvSpPr txBox="1"/>
          <p:nvPr/>
        </p:nvSpPr>
        <p:spPr>
          <a:xfrm>
            <a:off x="2496625" y="1960100"/>
            <a:ext cx="50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OUR IMPLEMENTATION</a:t>
            </a:r>
            <a:endParaRPr b="1" sz="3000">
              <a:solidFill>
                <a:schemeClr val="dk2"/>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10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pic>
        <p:nvPicPr>
          <p:cNvPr id="2733" name="Google Shape;2733;p100"/>
          <p:cNvPicPr preferRelativeResize="0"/>
          <p:nvPr/>
        </p:nvPicPr>
        <p:blipFill>
          <a:blip r:embed="rId3">
            <a:alphaModFix/>
          </a:blip>
          <a:stretch>
            <a:fillRect/>
          </a:stretch>
        </p:blipFill>
        <p:spPr>
          <a:xfrm>
            <a:off x="648700" y="1684925"/>
            <a:ext cx="2718601" cy="2127188"/>
          </a:xfrm>
          <a:prstGeom prst="rect">
            <a:avLst/>
          </a:prstGeom>
          <a:noFill/>
          <a:ln>
            <a:noFill/>
          </a:ln>
        </p:spPr>
      </p:pic>
      <p:pic>
        <p:nvPicPr>
          <p:cNvPr id="2734" name="Google Shape;2734;p100"/>
          <p:cNvPicPr preferRelativeResize="0"/>
          <p:nvPr/>
        </p:nvPicPr>
        <p:blipFill>
          <a:blip r:embed="rId4">
            <a:alphaModFix/>
          </a:blip>
          <a:stretch>
            <a:fillRect/>
          </a:stretch>
        </p:blipFill>
        <p:spPr>
          <a:xfrm>
            <a:off x="4100250" y="1543172"/>
            <a:ext cx="4412101" cy="708950"/>
          </a:xfrm>
          <a:prstGeom prst="rect">
            <a:avLst/>
          </a:prstGeom>
          <a:noFill/>
          <a:ln>
            <a:noFill/>
          </a:ln>
        </p:spPr>
      </p:pic>
      <p:pic>
        <p:nvPicPr>
          <p:cNvPr id="2735" name="Google Shape;2735;p100"/>
          <p:cNvPicPr preferRelativeResize="0"/>
          <p:nvPr/>
        </p:nvPicPr>
        <p:blipFill>
          <a:blip r:embed="rId5">
            <a:alphaModFix/>
          </a:blip>
          <a:stretch>
            <a:fillRect/>
          </a:stretch>
        </p:blipFill>
        <p:spPr>
          <a:xfrm>
            <a:off x="5134726" y="2569947"/>
            <a:ext cx="2343150" cy="771525"/>
          </a:xfrm>
          <a:prstGeom prst="rect">
            <a:avLst/>
          </a:prstGeom>
          <a:noFill/>
          <a:ln>
            <a:noFill/>
          </a:ln>
        </p:spPr>
      </p:pic>
      <p:sp>
        <p:nvSpPr>
          <p:cNvPr id="2736" name="Google Shape;2736;p100"/>
          <p:cNvSpPr txBox="1"/>
          <p:nvPr/>
        </p:nvSpPr>
        <p:spPr>
          <a:xfrm>
            <a:off x="1100250" y="4023075"/>
            <a:ext cx="76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a:ea typeface="Overpass"/>
                <a:cs typeface="Overpass"/>
                <a:sym typeface="Overpass"/>
              </a:rPr>
              <a:t>goal is to prevent it from falling over by increasing and reducing the cart's velocity.</a:t>
            </a:r>
            <a:endParaRPr>
              <a:latin typeface="Overpass"/>
              <a:ea typeface="Overpass"/>
              <a:cs typeface="Overpass"/>
              <a:sym typeface="Overpass"/>
            </a:endParaRPr>
          </a:p>
        </p:txBody>
      </p:sp>
      <p:sp>
        <p:nvSpPr>
          <p:cNvPr id="2737" name="Google Shape;2737;p100"/>
          <p:cNvSpPr txBox="1"/>
          <p:nvPr/>
        </p:nvSpPr>
        <p:spPr>
          <a:xfrm>
            <a:off x="1380675" y="1543175"/>
            <a:ext cx="10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cartpole</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101"/>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Network </a:t>
            </a:r>
            <a:r>
              <a:rPr lang="en">
                <a:latin typeface="Open Sans"/>
                <a:ea typeface="Open Sans"/>
                <a:cs typeface="Open Sans"/>
                <a:sym typeface="Open Sans"/>
              </a:rPr>
              <a:t>architecture</a:t>
            </a:r>
            <a:endParaRPr>
              <a:latin typeface="Open Sans"/>
              <a:ea typeface="Open Sans"/>
              <a:cs typeface="Open Sans"/>
              <a:sym typeface="Open Sans"/>
            </a:endParaRPr>
          </a:p>
        </p:txBody>
      </p:sp>
      <p:pic>
        <p:nvPicPr>
          <p:cNvPr id="2743" name="Google Shape;2743;p101"/>
          <p:cNvPicPr preferRelativeResize="0"/>
          <p:nvPr/>
        </p:nvPicPr>
        <p:blipFill rotWithShape="1">
          <a:blip r:embed="rId3">
            <a:alphaModFix/>
          </a:blip>
          <a:srcRect b="0" l="0" r="0" t="5374"/>
          <a:stretch/>
        </p:blipFill>
        <p:spPr>
          <a:xfrm>
            <a:off x="152400" y="1087350"/>
            <a:ext cx="4467225" cy="3118575"/>
          </a:xfrm>
          <a:prstGeom prst="rect">
            <a:avLst/>
          </a:prstGeom>
          <a:noFill/>
          <a:ln>
            <a:noFill/>
          </a:ln>
        </p:spPr>
      </p:pic>
      <p:pic>
        <p:nvPicPr>
          <p:cNvPr id="2744" name="Google Shape;2744;p101"/>
          <p:cNvPicPr preferRelativeResize="0"/>
          <p:nvPr/>
        </p:nvPicPr>
        <p:blipFill rotWithShape="1">
          <a:blip r:embed="rId4">
            <a:alphaModFix/>
          </a:blip>
          <a:srcRect b="2567" l="9484" r="4054" t="3039"/>
          <a:stretch/>
        </p:blipFill>
        <p:spPr>
          <a:xfrm>
            <a:off x="4971825" y="1387375"/>
            <a:ext cx="3648375" cy="2818550"/>
          </a:xfrm>
          <a:prstGeom prst="rect">
            <a:avLst/>
          </a:prstGeom>
          <a:noFill/>
          <a:ln>
            <a:noFill/>
          </a:ln>
        </p:spPr>
      </p:pic>
      <p:cxnSp>
        <p:nvCxnSpPr>
          <p:cNvPr id="2745" name="Google Shape;2745;p101"/>
          <p:cNvCxnSpPr/>
          <p:nvPr/>
        </p:nvCxnSpPr>
        <p:spPr>
          <a:xfrm>
            <a:off x="4571200" y="693900"/>
            <a:ext cx="42900" cy="3684300"/>
          </a:xfrm>
          <a:prstGeom prst="straightConnector1">
            <a:avLst/>
          </a:prstGeom>
          <a:noFill/>
          <a:ln cap="flat" cmpd="sng" w="9525">
            <a:solidFill>
              <a:schemeClr val="dk2"/>
            </a:solidFill>
            <a:prstDash val="solid"/>
            <a:round/>
            <a:headEnd len="med" w="med" type="none"/>
            <a:tailEnd len="med" w="med" type="none"/>
          </a:ln>
        </p:spPr>
      </p:cxnSp>
      <p:sp>
        <p:nvSpPr>
          <p:cNvPr id="2746" name="Google Shape;2746;p101"/>
          <p:cNvSpPr txBox="1"/>
          <p:nvPr/>
        </p:nvSpPr>
        <p:spPr>
          <a:xfrm>
            <a:off x="157375" y="3719925"/>
            <a:ext cx="8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4 inputs</a:t>
            </a:r>
            <a:endParaRPr>
              <a:latin typeface="Open Sans"/>
              <a:ea typeface="Open Sans"/>
              <a:cs typeface="Open Sans"/>
              <a:sym typeface="Open Sans"/>
            </a:endParaRPr>
          </a:p>
        </p:txBody>
      </p:sp>
      <p:sp>
        <p:nvSpPr>
          <p:cNvPr id="2747" name="Google Shape;2747;p101"/>
          <p:cNvSpPr txBox="1"/>
          <p:nvPr/>
        </p:nvSpPr>
        <p:spPr>
          <a:xfrm>
            <a:off x="4730750" y="3679175"/>
            <a:ext cx="8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4 inputs</a:t>
            </a:r>
            <a:endParaRPr>
              <a:latin typeface="Open Sans"/>
              <a:ea typeface="Open Sans"/>
              <a:cs typeface="Open Sans"/>
              <a:sym typeface="Open Sans"/>
            </a:endParaRPr>
          </a:p>
        </p:txBody>
      </p:sp>
      <p:sp>
        <p:nvSpPr>
          <p:cNvPr id="2748" name="Google Shape;2748;p101"/>
          <p:cNvSpPr txBox="1"/>
          <p:nvPr/>
        </p:nvSpPr>
        <p:spPr>
          <a:xfrm>
            <a:off x="3624100" y="3230675"/>
            <a:ext cx="8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2 outputs</a:t>
            </a:r>
            <a:endParaRPr>
              <a:latin typeface="Open Sans"/>
              <a:ea typeface="Open Sans"/>
              <a:cs typeface="Open Sans"/>
              <a:sym typeface="Open Sans"/>
            </a:endParaRPr>
          </a:p>
        </p:txBody>
      </p:sp>
      <p:sp>
        <p:nvSpPr>
          <p:cNvPr id="2749" name="Google Shape;2749;p101"/>
          <p:cNvSpPr txBox="1"/>
          <p:nvPr/>
        </p:nvSpPr>
        <p:spPr>
          <a:xfrm>
            <a:off x="8218925" y="3139850"/>
            <a:ext cx="8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 </a:t>
            </a:r>
            <a:r>
              <a:rPr lang="en">
                <a:latin typeface="Open Sans"/>
                <a:ea typeface="Open Sans"/>
                <a:cs typeface="Open Sans"/>
                <a:sym typeface="Open Sans"/>
              </a:rPr>
              <a:t>output</a:t>
            </a:r>
            <a:endParaRPr>
              <a:latin typeface="Open Sans"/>
              <a:ea typeface="Open Sans"/>
              <a:cs typeface="Open Sans"/>
              <a:sym typeface="Open Sans"/>
            </a:endParaRPr>
          </a:p>
        </p:txBody>
      </p:sp>
      <p:sp>
        <p:nvSpPr>
          <p:cNvPr id="2750" name="Google Shape;2750;p101"/>
          <p:cNvSpPr txBox="1"/>
          <p:nvPr/>
        </p:nvSpPr>
        <p:spPr>
          <a:xfrm>
            <a:off x="1928127" y="657725"/>
            <a:ext cx="13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64 neurons</a:t>
            </a:r>
            <a:endParaRPr>
              <a:latin typeface="Open Sans"/>
              <a:ea typeface="Open Sans"/>
              <a:cs typeface="Open Sans"/>
              <a:sym typeface="Open Sans"/>
            </a:endParaRPr>
          </a:p>
        </p:txBody>
      </p:sp>
      <p:sp>
        <p:nvSpPr>
          <p:cNvPr id="2751" name="Google Shape;2751;p101"/>
          <p:cNvSpPr txBox="1"/>
          <p:nvPr/>
        </p:nvSpPr>
        <p:spPr>
          <a:xfrm>
            <a:off x="6100902" y="881650"/>
            <a:ext cx="13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64 neurons</a:t>
            </a:r>
            <a:endParaRPr>
              <a:latin typeface="Open Sans"/>
              <a:ea typeface="Open Sans"/>
              <a:cs typeface="Open Sans"/>
              <a:sym typeface="Open Sans"/>
            </a:endParaRPr>
          </a:p>
        </p:txBody>
      </p:sp>
      <p:sp>
        <p:nvSpPr>
          <p:cNvPr id="2752" name="Google Shape;2752;p101"/>
          <p:cNvSpPr txBox="1"/>
          <p:nvPr/>
        </p:nvSpPr>
        <p:spPr>
          <a:xfrm>
            <a:off x="1488025" y="4378200"/>
            <a:ext cx="17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POLICY NETWORK</a:t>
            </a:r>
            <a:endParaRPr>
              <a:latin typeface="Open Sans"/>
              <a:ea typeface="Open Sans"/>
              <a:cs typeface="Open Sans"/>
              <a:sym typeface="Open Sans"/>
            </a:endParaRPr>
          </a:p>
        </p:txBody>
      </p:sp>
      <p:sp>
        <p:nvSpPr>
          <p:cNvPr id="2753" name="Google Shape;2753;p101"/>
          <p:cNvSpPr txBox="1"/>
          <p:nvPr/>
        </p:nvSpPr>
        <p:spPr>
          <a:xfrm>
            <a:off x="5934875" y="431145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BASELINE </a:t>
            </a:r>
            <a:r>
              <a:rPr lang="en">
                <a:latin typeface="Open Sans"/>
                <a:ea typeface="Open Sans"/>
                <a:cs typeface="Open Sans"/>
                <a:sym typeface="Open Sans"/>
              </a:rPr>
              <a:t>NETWORK</a:t>
            </a: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102"/>
          <p:cNvSpPr txBox="1"/>
          <p:nvPr/>
        </p:nvSpPr>
        <p:spPr>
          <a:xfrm>
            <a:off x="1917175" y="178850"/>
            <a:ext cx="36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Trained on cartpole for 100 episodes</a:t>
            </a:r>
            <a:endParaRPr>
              <a:latin typeface="Open Sans"/>
              <a:ea typeface="Open Sans"/>
              <a:cs typeface="Open Sans"/>
              <a:sym typeface="Open Sans"/>
            </a:endParaRPr>
          </a:p>
        </p:txBody>
      </p:sp>
      <p:pic>
        <p:nvPicPr>
          <p:cNvPr id="2759" name="Google Shape;2759;p102"/>
          <p:cNvPicPr preferRelativeResize="0"/>
          <p:nvPr/>
        </p:nvPicPr>
        <p:blipFill>
          <a:blip r:embed="rId3">
            <a:alphaModFix/>
          </a:blip>
          <a:stretch>
            <a:fillRect/>
          </a:stretch>
        </p:blipFill>
        <p:spPr>
          <a:xfrm>
            <a:off x="646050" y="1031900"/>
            <a:ext cx="5051400" cy="3367600"/>
          </a:xfrm>
          <a:prstGeom prst="rect">
            <a:avLst/>
          </a:prstGeom>
          <a:noFill/>
          <a:ln>
            <a:noFill/>
          </a:ln>
        </p:spPr>
      </p:pic>
      <p:sp>
        <p:nvSpPr>
          <p:cNvPr id="2760" name="Google Shape;2760;p102"/>
          <p:cNvSpPr txBox="1"/>
          <p:nvPr/>
        </p:nvSpPr>
        <p:spPr>
          <a:xfrm>
            <a:off x="5951875" y="2189025"/>
            <a:ext cx="289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Policy gradient methods converge better than DQN!!!!</a:t>
            </a:r>
            <a:endParaRPr>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103"/>
          <p:cNvSpPr txBox="1"/>
          <p:nvPr>
            <p:ph idx="2" type="title"/>
          </p:nvPr>
        </p:nvSpPr>
        <p:spPr>
          <a:xfrm>
            <a:off x="2646000" y="1588075"/>
            <a:ext cx="3852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Final model demo</a:t>
            </a:r>
            <a:endParaRPr sz="4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04"/>
          <p:cNvSpPr txBox="1"/>
          <p:nvPr>
            <p:ph idx="2" type="title"/>
          </p:nvPr>
        </p:nvSpPr>
        <p:spPr>
          <a:xfrm>
            <a:off x="1375850" y="424250"/>
            <a:ext cx="66963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05 PPO</a:t>
            </a:r>
            <a:endParaRPr sz="6000"/>
          </a:p>
        </p:txBody>
      </p:sp>
      <p:sp>
        <p:nvSpPr>
          <p:cNvPr id="2771" name="Google Shape;2771;p104"/>
          <p:cNvSpPr txBox="1"/>
          <p:nvPr/>
        </p:nvSpPr>
        <p:spPr>
          <a:xfrm>
            <a:off x="766300" y="2424800"/>
            <a:ext cx="64662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On policy</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Model free</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Discrete actions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Continuous or Discrete States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Actor + critic agent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Neural network representation of policy </a:t>
            </a:r>
            <a:endParaRPr b="1">
              <a:solidFill>
                <a:srgbClr val="610B38"/>
              </a:solidFill>
              <a:highlight>
                <a:srgbClr val="CEF2F0"/>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42"/>
          <p:cNvSpPr txBox="1"/>
          <p:nvPr/>
        </p:nvSpPr>
        <p:spPr>
          <a:xfrm>
            <a:off x="1979850" y="1347100"/>
            <a:ext cx="55722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2"/>
                </a:solidFill>
                <a:latin typeface="Open Sans"/>
                <a:ea typeface="Open Sans"/>
                <a:cs typeface="Open Sans"/>
                <a:sym typeface="Open Sans"/>
              </a:rPr>
              <a:t>Components in Reinforcement Learning</a:t>
            </a:r>
            <a:endParaRPr b="1" sz="4800">
              <a:solidFill>
                <a:schemeClr val="dk2"/>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0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Variants of PPO</a:t>
            </a:r>
            <a:endParaRPr/>
          </a:p>
        </p:txBody>
      </p:sp>
      <p:sp>
        <p:nvSpPr>
          <p:cNvPr id="2777" name="Google Shape;2777;p105"/>
          <p:cNvSpPr txBox="1"/>
          <p:nvPr/>
        </p:nvSpPr>
        <p:spPr>
          <a:xfrm>
            <a:off x="1187500" y="1044425"/>
            <a:ext cx="71967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solidFill>
                  <a:schemeClr val="dk2"/>
                </a:solidFill>
                <a:latin typeface="Open Sans"/>
                <a:ea typeface="Open Sans"/>
                <a:cs typeface="Open Sans"/>
                <a:sym typeface="Open Sans"/>
              </a:rPr>
              <a:t>PPO-Penalty:</a:t>
            </a:r>
            <a:r>
              <a:rPr lang="en">
                <a:solidFill>
                  <a:schemeClr val="dk2"/>
                </a:solidFill>
                <a:latin typeface="Open Sans"/>
                <a:ea typeface="Open Sans"/>
                <a:cs typeface="Open Sans"/>
                <a:sym typeface="Open Sans"/>
              </a:rPr>
              <a:t> solves KL-constrained update like TRPO</a:t>
            </a:r>
            <a:endParaRPr>
              <a:solidFill>
                <a:schemeClr val="dk2"/>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a:solidFill>
                <a:schemeClr val="dk2"/>
              </a:solidFill>
              <a:latin typeface="Open Sans"/>
              <a:ea typeface="Open Sans"/>
              <a:cs typeface="Open Sans"/>
              <a:sym typeface="Open Sans"/>
            </a:endParaRPr>
          </a:p>
          <a:p>
            <a:pPr indent="0" lvl="0" marL="0" rtl="0" algn="l">
              <a:lnSpc>
                <a:spcPct val="200000"/>
              </a:lnSpc>
              <a:spcBef>
                <a:spcPts val="0"/>
              </a:spcBef>
              <a:spcAft>
                <a:spcPts val="0"/>
              </a:spcAft>
              <a:buNone/>
            </a:pPr>
            <a:r>
              <a:rPr b="1" lang="en">
                <a:solidFill>
                  <a:schemeClr val="dk2"/>
                </a:solidFill>
                <a:latin typeface="Open Sans"/>
                <a:ea typeface="Open Sans"/>
                <a:cs typeface="Open Sans"/>
                <a:sym typeface="Open Sans"/>
              </a:rPr>
              <a:t>PPO-Clip:</a:t>
            </a:r>
            <a:r>
              <a:rPr lang="en">
                <a:solidFill>
                  <a:schemeClr val="dk2"/>
                </a:solidFill>
                <a:latin typeface="Open Sans"/>
                <a:ea typeface="Open Sans"/>
                <a:cs typeface="Open Sans"/>
                <a:sym typeface="Open Sans"/>
              </a:rPr>
              <a:t> No KL-divergence term in objective and no constraint at all.</a:t>
            </a:r>
            <a:endParaRPr>
              <a:solidFill>
                <a:schemeClr val="dk2"/>
              </a:solidFill>
              <a:latin typeface="Open Sans"/>
              <a:ea typeface="Open Sans"/>
              <a:cs typeface="Open Sans"/>
              <a:sym typeface="Open Sans"/>
            </a:endParaRPr>
          </a:p>
          <a:p>
            <a:pPr indent="0" lvl="0" marL="0" rtl="0" algn="l">
              <a:lnSpc>
                <a:spcPct val="200000"/>
              </a:lnSpc>
              <a:spcBef>
                <a:spcPts val="0"/>
              </a:spcBef>
              <a:spcAft>
                <a:spcPts val="0"/>
              </a:spcAft>
              <a:buNone/>
            </a:pPr>
            <a:r>
              <a:rPr lang="en">
                <a:solidFill>
                  <a:schemeClr val="dk2"/>
                </a:solidFill>
                <a:latin typeface="Open Sans"/>
                <a:ea typeface="Open Sans"/>
                <a:cs typeface="Open Sans"/>
                <a:sym typeface="Open Sans"/>
              </a:rPr>
              <a:t>Relies on clipping in the objective function to remove incentives for the new </a:t>
            </a:r>
            <a:r>
              <a:rPr lang="en">
                <a:solidFill>
                  <a:schemeClr val="dk2"/>
                </a:solidFill>
                <a:latin typeface="Open Sans"/>
                <a:ea typeface="Open Sans"/>
                <a:cs typeface="Open Sans"/>
                <a:sym typeface="Open Sans"/>
              </a:rPr>
              <a:t>policy</a:t>
            </a:r>
            <a:r>
              <a:rPr lang="en">
                <a:solidFill>
                  <a:schemeClr val="dk2"/>
                </a:solidFill>
                <a:latin typeface="Open Sans"/>
                <a:ea typeface="Open Sans"/>
                <a:cs typeface="Open Sans"/>
                <a:sym typeface="Open Sans"/>
              </a:rPr>
              <a:t> to get far from the old policy </a:t>
            </a:r>
            <a:endParaRPr>
              <a:solidFill>
                <a:schemeClr val="dk2"/>
              </a:solidFill>
              <a:latin typeface="Open Sans"/>
              <a:ea typeface="Open Sans"/>
              <a:cs typeface="Open Sans"/>
              <a:sym typeface="Open Sans"/>
            </a:endParaRPr>
          </a:p>
        </p:txBody>
      </p:sp>
      <p:sp>
        <p:nvSpPr>
          <p:cNvPr id="2778" name="Google Shape;2778;p105"/>
          <p:cNvSpPr/>
          <p:nvPr/>
        </p:nvSpPr>
        <p:spPr>
          <a:xfrm>
            <a:off x="972900" y="1831350"/>
            <a:ext cx="7625700" cy="145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9" name="Google Shape;2779;p105"/>
          <p:cNvCxnSpPr/>
          <p:nvPr/>
        </p:nvCxnSpPr>
        <p:spPr>
          <a:xfrm>
            <a:off x="1638200" y="3283650"/>
            <a:ext cx="0" cy="443400"/>
          </a:xfrm>
          <a:prstGeom prst="straightConnector1">
            <a:avLst/>
          </a:prstGeom>
          <a:noFill/>
          <a:ln cap="flat" cmpd="sng" w="9525">
            <a:solidFill>
              <a:schemeClr val="dk2"/>
            </a:solidFill>
            <a:prstDash val="solid"/>
            <a:round/>
            <a:headEnd len="med" w="med" type="none"/>
            <a:tailEnd len="med" w="med" type="triangle"/>
          </a:ln>
        </p:spPr>
      </p:cxnSp>
      <p:sp>
        <p:nvSpPr>
          <p:cNvPr id="2780" name="Google Shape;2780;p105"/>
          <p:cNvSpPr txBox="1"/>
          <p:nvPr/>
        </p:nvSpPr>
        <p:spPr>
          <a:xfrm>
            <a:off x="1144575" y="3805875"/>
            <a:ext cx="32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Primary variant used at OpenAI</a:t>
            </a:r>
            <a:endParaRPr>
              <a:latin typeface="Open Sans"/>
              <a:ea typeface="Open Sans"/>
              <a:cs typeface="Open Sans"/>
              <a:sym typeface="Open Sans"/>
            </a:endParaRPr>
          </a:p>
        </p:txBody>
      </p:sp>
      <p:pic>
        <p:nvPicPr>
          <p:cNvPr id="2781" name="Google Shape;2781;p105"/>
          <p:cNvPicPr preferRelativeResize="0"/>
          <p:nvPr/>
        </p:nvPicPr>
        <p:blipFill>
          <a:blip r:embed="rId3">
            <a:alphaModFix/>
          </a:blip>
          <a:stretch>
            <a:fillRect/>
          </a:stretch>
        </p:blipFill>
        <p:spPr>
          <a:xfrm>
            <a:off x="4144772" y="4206072"/>
            <a:ext cx="4775875" cy="76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pic>
        <p:nvPicPr>
          <p:cNvPr id="2786" name="Google Shape;2786;p106"/>
          <p:cNvPicPr preferRelativeResize="0"/>
          <p:nvPr/>
        </p:nvPicPr>
        <p:blipFill>
          <a:blip r:embed="rId3">
            <a:alphaModFix/>
          </a:blip>
          <a:stretch>
            <a:fillRect/>
          </a:stretch>
        </p:blipFill>
        <p:spPr>
          <a:xfrm>
            <a:off x="851000" y="901025"/>
            <a:ext cx="7441975" cy="3341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pic>
        <p:nvPicPr>
          <p:cNvPr id="2791" name="Google Shape;2791;p107"/>
          <p:cNvPicPr preferRelativeResize="0"/>
          <p:nvPr/>
        </p:nvPicPr>
        <p:blipFill>
          <a:blip r:embed="rId3">
            <a:alphaModFix/>
          </a:blip>
          <a:stretch>
            <a:fillRect/>
          </a:stretch>
        </p:blipFill>
        <p:spPr>
          <a:xfrm>
            <a:off x="1604600" y="367025"/>
            <a:ext cx="6336000" cy="2204925"/>
          </a:xfrm>
          <a:prstGeom prst="rect">
            <a:avLst/>
          </a:prstGeom>
          <a:noFill/>
          <a:ln>
            <a:noFill/>
          </a:ln>
        </p:spPr>
      </p:pic>
      <p:pic>
        <p:nvPicPr>
          <p:cNvPr id="2792" name="Google Shape;2792;p107"/>
          <p:cNvPicPr preferRelativeResize="0"/>
          <p:nvPr/>
        </p:nvPicPr>
        <p:blipFill>
          <a:blip r:embed="rId4">
            <a:alphaModFix/>
          </a:blip>
          <a:stretch>
            <a:fillRect/>
          </a:stretch>
        </p:blipFill>
        <p:spPr>
          <a:xfrm>
            <a:off x="1575975" y="2710050"/>
            <a:ext cx="5569410" cy="2266750"/>
          </a:xfrm>
          <a:prstGeom prst="rect">
            <a:avLst/>
          </a:prstGeom>
          <a:noFill/>
          <a:ln>
            <a:noFill/>
          </a:ln>
        </p:spPr>
      </p:pic>
      <p:sp>
        <p:nvSpPr>
          <p:cNvPr id="2793" name="Google Shape;2793;p107"/>
          <p:cNvSpPr txBox="1"/>
          <p:nvPr/>
        </p:nvSpPr>
        <p:spPr>
          <a:xfrm>
            <a:off x="529375" y="1094525"/>
            <a:ext cx="7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Actor</a:t>
            </a:r>
            <a:endParaRPr>
              <a:latin typeface="Open Sans"/>
              <a:ea typeface="Open Sans"/>
              <a:cs typeface="Open Sans"/>
              <a:sym typeface="Open Sans"/>
            </a:endParaRPr>
          </a:p>
        </p:txBody>
      </p:sp>
      <p:sp>
        <p:nvSpPr>
          <p:cNvPr id="2794" name="Google Shape;2794;p107"/>
          <p:cNvSpPr txBox="1"/>
          <p:nvPr/>
        </p:nvSpPr>
        <p:spPr>
          <a:xfrm>
            <a:off x="529375" y="3643325"/>
            <a:ext cx="70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value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Critic</a:t>
            </a:r>
            <a:endParaRPr>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pic>
        <p:nvPicPr>
          <p:cNvPr id="2799" name="Google Shape;2799;p108"/>
          <p:cNvPicPr preferRelativeResize="0"/>
          <p:nvPr/>
        </p:nvPicPr>
        <p:blipFill rotWithShape="1">
          <a:blip r:embed="rId3">
            <a:alphaModFix/>
          </a:blip>
          <a:srcRect b="0" l="13186" r="0" t="0"/>
          <a:stretch/>
        </p:blipFill>
        <p:spPr>
          <a:xfrm>
            <a:off x="3083250" y="774775"/>
            <a:ext cx="2489475" cy="851850"/>
          </a:xfrm>
          <a:prstGeom prst="rect">
            <a:avLst/>
          </a:prstGeom>
          <a:noFill/>
          <a:ln>
            <a:noFill/>
          </a:ln>
        </p:spPr>
      </p:pic>
      <p:sp>
        <p:nvSpPr>
          <p:cNvPr id="2800" name="Google Shape;2800;p108"/>
          <p:cNvSpPr txBox="1"/>
          <p:nvPr/>
        </p:nvSpPr>
        <p:spPr>
          <a:xfrm>
            <a:off x="822675" y="1845675"/>
            <a:ext cx="78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a:t>
            </a:r>
            <a:r>
              <a:rPr lang="en"/>
              <a:t>nstead of the log of current policy, we will be taking the ratio of current policy and old policy.</a:t>
            </a:r>
            <a:endParaRPr/>
          </a:p>
        </p:txBody>
      </p:sp>
      <p:pic>
        <p:nvPicPr>
          <p:cNvPr id="2801" name="Google Shape;2801;p108"/>
          <p:cNvPicPr preferRelativeResize="0"/>
          <p:nvPr/>
        </p:nvPicPr>
        <p:blipFill>
          <a:blip r:embed="rId4">
            <a:alphaModFix/>
          </a:blip>
          <a:stretch>
            <a:fillRect/>
          </a:stretch>
        </p:blipFill>
        <p:spPr>
          <a:xfrm>
            <a:off x="3033788" y="2556450"/>
            <a:ext cx="3190875" cy="638175"/>
          </a:xfrm>
          <a:prstGeom prst="rect">
            <a:avLst/>
          </a:prstGeom>
          <a:noFill/>
          <a:ln>
            <a:noFill/>
          </a:ln>
        </p:spPr>
      </p:pic>
      <p:pic>
        <p:nvPicPr>
          <p:cNvPr id="2802" name="Google Shape;2802;p108"/>
          <p:cNvPicPr preferRelativeResize="0"/>
          <p:nvPr/>
        </p:nvPicPr>
        <p:blipFill>
          <a:blip r:embed="rId5">
            <a:alphaModFix/>
          </a:blip>
          <a:stretch>
            <a:fillRect/>
          </a:stretch>
        </p:blipFill>
        <p:spPr>
          <a:xfrm>
            <a:off x="2022238" y="3790575"/>
            <a:ext cx="5305425" cy="647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6" name="Shape 2806"/>
        <p:cNvGrpSpPr/>
        <p:nvPr/>
      </p:nvGrpSpPr>
      <p:grpSpPr>
        <a:xfrm>
          <a:off x="0" y="0"/>
          <a:ext cx="0" cy="0"/>
          <a:chOff x="0" y="0"/>
          <a:chExt cx="0" cy="0"/>
        </a:xfrm>
      </p:grpSpPr>
      <p:pic>
        <p:nvPicPr>
          <p:cNvPr id="2807" name="Google Shape;2807;p109"/>
          <p:cNvPicPr preferRelativeResize="0"/>
          <p:nvPr/>
        </p:nvPicPr>
        <p:blipFill>
          <a:blip r:embed="rId3">
            <a:alphaModFix/>
          </a:blip>
          <a:stretch>
            <a:fillRect/>
          </a:stretch>
        </p:blipFill>
        <p:spPr>
          <a:xfrm>
            <a:off x="1228725" y="531550"/>
            <a:ext cx="6686550" cy="3028950"/>
          </a:xfrm>
          <a:prstGeom prst="rect">
            <a:avLst/>
          </a:prstGeom>
          <a:noFill/>
          <a:ln>
            <a:noFill/>
          </a:ln>
        </p:spPr>
      </p:pic>
      <p:pic>
        <p:nvPicPr>
          <p:cNvPr id="2808" name="Google Shape;2808;p109"/>
          <p:cNvPicPr preferRelativeResize="0"/>
          <p:nvPr/>
        </p:nvPicPr>
        <p:blipFill>
          <a:blip r:embed="rId4">
            <a:alphaModFix/>
          </a:blip>
          <a:stretch>
            <a:fillRect/>
          </a:stretch>
        </p:blipFill>
        <p:spPr>
          <a:xfrm>
            <a:off x="1554525" y="4099200"/>
            <a:ext cx="5400675" cy="533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11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 steps</a:t>
            </a:r>
            <a:endParaRPr/>
          </a:p>
        </p:txBody>
      </p:sp>
      <p:sp>
        <p:nvSpPr>
          <p:cNvPr id="2814" name="Google Shape;2814;p110"/>
          <p:cNvSpPr txBox="1"/>
          <p:nvPr/>
        </p:nvSpPr>
        <p:spPr>
          <a:xfrm>
            <a:off x="933500" y="1645350"/>
            <a:ext cx="7790400" cy="1262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Play game for n steps and store state, action probability, rewards, done variables.</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Apply the Generalized Advantage Estimation method on the above experience.</a:t>
            </a:r>
            <a:endParaRPr>
              <a:latin typeface="Open Sans"/>
              <a:ea typeface="Open Sans"/>
              <a:cs typeface="Open Sans"/>
              <a:sym typeface="Open Sans"/>
            </a:endParaRPr>
          </a:p>
          <a:p>
            <a:pPr indent="-317500" lvl="0" marL="457200" rtl="0" algn="l">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Train neural networks for some epochs by calculating their respective loss.</a:t>
            </a:r>
            <a:endParaRPr>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11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 loss</a:t>
            </a:r>
            <a:endParaRPr/>
          </a:p>
        </p:txBody>
      </p:sp>
      <p:sp>
        <p:nvSpPr>
          <p:cNvPr id="2820" name="Google Shape;2820;p111"/>
          <p:cNvSpPr txBox="1"/>
          <p:nvPr/>
        </p:nvSpPr>
        <p:spPr>
          <a:xfrm>
            <a:off x="356300" y="1205975"/>
            <a:ext cx="8713200" cy="3469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PPO uses a ratio between the newly updated policy and the old policy in the update step. </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a:ea typeface="Overpass"/>
                <a:cs typeface="Overpass"/>
                <a:sym typeface="Overpass"/>
              </a:rPr>
              <a:t>Computationally, it is easier to represent this in the log form: </a:t>
            </a:r>
            <a:endParaRPr sz="11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b="1" lang="en" sz="1100">
                <a:solidFill>
                  <a:schemeClr val="dk1"/>
                </a:solidFill>
                <a:latin typeface="Overpass"/>
                <a:ea typeface="Overpass"/>
                <a:cs typeface="Overpass"/>
                <a:sym typeface="Overpass"/>
              </a:rPr>
              <a:t>ratio = exp(log(prob) — log(old_prob));</a:t>
            </a:r>
            <a:endParaRPr b="1" sz="11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100">
              <a:solidFill>
                <a:schemeClr val="dk1"/>
              </a:solidFill>
              <a:latin typeface="Overpass"/>
              <a:ea typeface="Overpass"/>
              <a:cs typeface="Overpass"/>
              <a:sym typeface="Overpass"/>
            </a:endParaRPr>
          </a:p>
          <a:p>
            <a:pPr indent="-228600" lvl="0" marL="457200" rtl="0" algn="l">
              <a:lnSpc>
                <a:spcPct val="115000"/>
              </a:lnSpc>
              <a:spcBef>
                <a:spcPts val="0"/>
              </a:spcBef>
              <a:spcAft>
                <a:spcPts val="0"/>
              </a:spcAft>
              <a:buClr>
                <a:schemeClr val="dk1"/>
              </a:buClr>
              <a:buSzPts val="1100"/>
              <a:buFont typeface="Overpass"/>
              <a:buNone/>
            </a:pPr>
            <a:r>
              <a:rPr lang="en" sz="1100">
                <a:solidFill>
                  <a:schemeClr val="dk1"/>
                </a:solidFill>
                <a:latin typeface="Overpass"/>
                <a:ea typeface="Overpass"/>
                <a:cs typeface="Overpass"/>
                <a:sym typeface="Overpass"/>
              </a:rPr>
              <a:t>Using this ratio we can decide how much of a change in policy we are willing to tolerate. </a:t>
            </a:r>
            <a:endParaRPr sz="1100">
              <a:solidFill>
                <a:schemeClr val="dk1"/>
              </a:solidFill>
              <a:latin typeface="Overpass"/>
              <a:ea typeface="Overpass"/>
              <a:cs typeface="Overpass"/>
              <a:sym typeface="Overpass"/>
            </a:endParaRPr>
          </a:p>
          <a:p>
            <a:pPr indent="-228600" lvl="0" marL="457200" rtl="0" algn="l">
              <a:lnSpc>
                <a:spcPct val="115000"/>
              </a:lnSpc>
              <a:spcBef>
                <a:spcPts val="0"/>
              </a:spcBef>
              <a:spcAft>
                <a:spcPts val="0"/>
              </a:spcAft>
              <a:buClr>
                <a:schemeClr val="dk1"/>
              </a:buClr>
              <a:buSzPts val="1100"/>
              <a:buFont typeface="Overpass"/>
              <a:buNone/>
            </a:pPr>
            <a:r>
              <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a:ea typeface="Overpass"/>
                <a:cs typeface="Overpass"/>
                <a:sym typeface="Overpass"/>
              </a:rPr>
              <a:t>we use a clipping parameter LOSS_CLIPPING to ensure we only make the maximum percent change to our policy at a time. Paper suggests using this value as 0.2:</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br>
              <a:rPr lang="en" sz="1100">
                <a:solidFill>
                  <a:schemeClr val="dk1"/>
                </a:solidFill>
                <a:latin typeface="Overpass"/>
                <a:ea typeface="Overpass"/>
                <a:cs typeface="Overpass"/>
                <a:sym typeface="Overpass"/>
              </a:rPr>
            </a:br>
            <a:r>
              <a:rPr b="1" lang="en" sz="1100">
                <a:solidFill>
                  <a:schemeClr val="dk1"/>
                </a:solidFill>
                <a:latin typeface="Overpass"/>
                <a:ea typeface="Overpass"/>
                <a:cs typeface="Overpass"/>
                <a:sym typeface="Overpass"/>
              </a:rPr>
              <a:t>p</a:t>
            </a:r>
            <a:r>
              <a:rPr b="1" lang="en" sz="1100">
                <a:solidFill>
                  <a:schemeClr val="dk1"/>
                </a:solidFill>
                <a:latin typeface="Overpass"/>
                <a:ea typeface="Overpass"/>
                <a:cs typeface="Overpass"/>
                <a:sym typeface="Overpass"/>
              </a:rPr>
              <a:t>1 = ratio*advantages</a:t>
            </a:r>
            <a:br>
              <a:rPr b="1" lang="en" sz="1100">
                <a:solidFill>
                  <a:schemeClr val="dk1"/>
                </a:solidFill>
                <a:latin typeface="Overpass"/>
                <a:ea typeface="Overpass"/>
                <a:cs typeface="Overpass"/>
                <a:sym typeface="Overpass"/>
              </a:rPr>
            </a:br>
            <a:r>
              <a:rPr b="1" lang="en" sz="1100">
                <a:solidFill>
                  <a:schemeClr val="dk1"/>
                </a:solidFill>
                <a:latin typeface="Overpass"/>
                <a:ea typeface="Overpass"/>
                <a:cs typeface="Overpass"/>
                <a:sym typeface="Overpass"/>
              </a:rPr>
              <a:t>p2 = clip(ratio, min_value=1 — LOSS_CLIPPING, max_value=1+LOSS_CLIPPING)*advantages;</a:t>
            </a:r>
            <a:endParaRPr b="1"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a:ea typeface="Overpass"/>
                <a:cs typeface="Overpass"/>
                <a:sym typeface="Overpass"/>
              </a:rPr>
              <a:t>Actor loss is calculating by simply getting a negative mean of element-wise minimum value of p1 and p2;</a:t>
            </a:r>
            <a:endParaRPr sz="1100">
              <a:solidFill>
                <a:schemeClr val="dk1"/>
              </a:solidFill>
              <a:latin typeface="Overpass"/>
              <a:ea typeface="Overpass"/>
              <a:cs typeface="Overpass"/>
              <a:sym typeface="Overpass"/>
            </a:endParaRPr>
          </a:p>
          <a:p>
            <a:pPr indent="-228600" lvl="0" marL="457200" rtl="0" algn="l">
              <a:lnSpc>
                <a:spcPct val="115000"/>
              </a:lnSpc>
              <a:spcBef>
                <a:spcPts val="0"/>
              </a:spcBef>
              <a:spcAft>
                <a:spcPts val="0"/>
              </a:spcAft>
              <a:buClr>
                <a:schemeClr val="dk1"/>
              </a:buClr>
              <a:buSzPts val="1100"/>
              <a:buFont typeface="Overpass"/>
              <a:buNone/>
            </a:pPr>
            <a:r>
              <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chemeClr val="dk1"/>
                </a:solidFill>
                <a:latin typeface="Overpass"/>
                <a:ea typeface="Overpass"/>
                <a:cs typeface="Overpass"/>
                <a:sym typeface="Overpass"/>
              </a:rPr>
              <a:t>Adding an entropy term is optional, but it encourages our actor model to explore different policies and the degree to which we want to experiment can be controlled by an entropy beta parameter.</a:t>
            </a:r>
            <a:endParaRPr sz="1100">
              <a:solidFill>
                <a:schemeClr val="dk1"/>
              </a:solidFill>
              <a:latin typeface="Overpass"/>
              <a:ea typeface="Overpass"/>
              <a:cs typeface="Overpass"/>
              <a:sym typeface="Overpas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1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 </a:t>
            </a:r>
            <a:r>
              <a:rPr lang="en"/>
              <a:t>loss</a:t>
            </a:r>
            <a:endParaRPr/>
          </a:p>
        </p:txBody>
      </p:sp>
      <p:sp>
        <p:nvSpPr>
          <p:cNvPr id="2826" name="Google Shape;2826;p112"/>
          <p:cNvSpPr txBox="1"/>
          <p:nvPr/>
        </p:nvSpPr>
        <p:spPr>
          <a:xfrm>
            <a:off x="543700" y="1287650"/>
            <a:ext cx="6939000" cy="361800"/>
          </a:xfrm>
          <a:prstGeom prst="rect">
            <a:avLst/>
          </a:prstGeom>
          <a:noFill/>
          <a:ln>
            <a:noFill/>
          </a:ln>
        </p:spPr>
        <p:txBody>
          <a:bodyPr anchorCtr="0" anchor="t" bIns="91425" lIns="91425" spcFirstLastPara="1" rIns="91425" wrap="square" tIns="91425">
            <a:spAutoFit/>
          </a:bodyPr>
          <a:lstStyle/>
          <a:p>
            <a:pPr indent="0" lvl="0" marL="25400" marR="25400" rtl="0" algn="l">
              <a:lnSpc>
                <a:spcPct val="115000"/>
              </a:lnSpc>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value_loss = K.mean((y_true - y_pred) ** 2) # standard PPO loss</a:t>
            </a:r>
            <a:endParaRPr sz="1150">
              <a:solidFill>
                <a:schemeClr val="dk1"/>
              </a:solidFill>
              <a:highlight>
                <a:srgbClr val="FFFFFF"/>
              </a:highlight>
              <a:latin typeface="Courier New"/>
              <a:ea typeface="Courier New"/>
              <a:cs typeface="Courier New"/>
              <a:sym typeface="Courier New"/>
            </a:endParaRPr>
          </a:p>
        </p:txBody>
      </p:sp>
      <p:sp>
        <p:nvSpPr>
          <p:cNvPr id="2827" name="Google Shape;2827;p112"/>
          <p:cNvSpPr txBox="1"/>
          <p:nvPr/>
        </p:nvSpPr>
        <p:spPr>
          <a:xfrm>
            <a:off x="543700" y="2825675"/>
            <a:ext cx="8276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highlight>
                  <a:srgbClr val="FFFFFF"/>
                </a:highlight>
                <a:latin typeface="Courier New"/>
                <a:ea typeface="Courier New"/>
                <a:cs typeface="Courier New"/>
                <a:sym typeface="Courier New"/>
              </a:rPr>
              <a:t>LOSS_CLIPPING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006666"/>
                </a:solidFill>
                <a:highlight>
                  <a:srgbClr val="FFFFFF"/>
                </a:highlight>
                <a:latin typeface="Courier New"/>
                <a:ea typeface="Courier New"/>
                <a:cs typeface="Courier New"/>
                <a:sym typeface="Courier New"/>
              </a:rPr>
              <a:t>0.2</a:t>
            </a:r>
            <a:endParaRPr b="1" sz="115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50">
                <a:highlight>
                  <a:srgbClr val="FFFFFF"/>
                </a:highlight>
                <a:latin typeface="Courier New"/>
                <a:ea typeface="Courier New"/>
                <a:cs typeface="Courier New"/>
                <a:sym typeface="Courier New"/>
              </a:rPr>
              <a:t>clipped_value_loss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values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clip</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y_pred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values</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LOSS_CLIPPING</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LOSS_CLIPPING</a:t>
            </a:r>
            <a:r>
              <a:rPr b="1" lang="en" sz="1150">
                <a:solidFill>
                  <a:srgbClr val="666600"/>
                </a:solidFill>
                <a:highlight>
                  <a:srgbClr val="FFFFFF"/>
                </a:highlight>
                <a:latin typeface="Courier New"/>
                <a:ea typeface="Courier New"/>
                <a:cs typeface="Courier New"/>
                <a:sym typeface="Courier New"/>
              </a:rPr>
              <a:t>)</a:t>
            </a:r>
            <a:endParaRPr b="1" sz="115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50">
                <a:highlight>
                  <a:srgbClr val="FFFFFF"/>
                </a:highlight>
                <a:latin typeface="Courier New"/>
                <a:ea typeface="Courier New"/>
                <a:cs typeface="Courier New"/>
                <a:sym typeface="Courier New"/>
              </a:rPr>
              <a:t>v_loss1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y_true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clipped_value_loss</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006666"/>
                </a:solidFill>
                <a:highlight>
                  <a:srgbClr val="FFFFFF"/>
                </a:highlight>
                <a:latin typeface="Courier New"/>
                <a:ea typeface="Courier New"/>
                <a:cs typeface="Courier New"/>
                <a:sym typeface="Courier New"/>
              </a:rPr>
              <a:t>2</a:t>
            </a:r>
            <a:endParaRPr b="1" sz="115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50">
                <a:highlight>
                  <a:srgbClr val="FFFFFF"/>
                </a:highlight>
                <a:latin typeface="Courier New"/>
                <a:ea typeface="Courier New"/>
                <a:cs typeface="Courier New"/>
                <a:sym typeface="Courier New"/>
              </a:rPr>
              <a:t>v_loss2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y_true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y_pred</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006666"/>
                </a:solidFill>
                <a:highlight>
                  <a:srgbClr val="FFFFFF"/>
                </a:highlight>
                <a:latin typeface="Courier New"/>
                <a:ea typeface="Courier New"/>
                <a:cs typeface="Courier New"/>
                <a:sym typeface="Courier New"/>
              </a:rPr>
              <a:t>2</a:t>
            </a:r>
            <a:endParaRPr b="1" sz="115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150">
                <a:highlight>
                  <a:srgbClr val="FFFFFF"/>
                </a:highlight>
                <a:latin typeface="Courier New"/>
                <a:ea typeface="Courier New"/>
                <a:cs typeface="Courier New"/>
                <a:sym typeface="Courier New"/>
              </a:rPr>
              <a:t>            </a:t>
            </a:r>
            <a:endParaRPr b="1" sz="1150">
              <a:highlight>
                <a:srgbClr val="FFFFFF"/>
              </a:highlight>
              <a:latin typeface="Courier New"/>
              <a:ea typeface="Courier New"/>
              <a:cs typeface="Courier New"/>
              <a:sym typeface="Courier New"/>
            </a:endParaRPr>
          </a:p>
          <a:p>
            <a:pPr indent="0" lvl="0" marL="25400" marR="25400" rtl="0" algn="l">
              <a:lnSpc>
                <a:spcPct val="115000"/>
              </a:lnSpc>
              <a:spcBef>
                <a:spcPts val="0"/>
              </a:spcBef>
              <a:spcAft>
                <a:spcPts val="0"/>
              </a:spcAft>
              <a:buNone/>
            </a:pPr>
            <a:r>
              <a:rPr b="1" lang="en" sz="1150">
                <a:highlight>
                  <a:srgbClr val="FFFFFF"/>
                </a:highlight>
                <a:latin typeface="Courier New"/>
                <a:ea typeface="Courier New"/>
                <a:cs typeface="Courier New"/>
                <a:sym typeface="Courier New"/>
              </a:rPr>
              <a:t>value_loss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a:t>
            </a:r>
            <a:r>
              <a:rPr b="1" lang="en" sz="1150">
                <a:solidFill>
                  <a:srgbClr val="006666"/>
                </a:solidFill>
                <a:highlight>
                  <a:srgbClr val="FFFFFF"/>
                </a:highlight>
                <a:latin typeface="Courier New"/>
                <a:ea typeface="Courier New"/>
                <a:cs typeface="Courier New"/>
                <a:sym typeface="Courier New"/>
              </a:rPr>
              <a:t>0.5</a:t>
            </a:r>
            <a:r>
              <a:rPr b="1" lang="en" sz="1150">
                <a:highlight>
                  <a:srgbClr val="FFFFFF"/>
                </a:highlight>
                <a:latin typeface="Courier New"/>
                <a:ea typeface="Courier New"/>
                <a:cs typeface="Courier New"/>
                <a:sym typeface="Courier New"/>
              </a:rPr>
              <a:t> </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K</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mean</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K</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maximum</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v_loss1</a:t>
            </a:r>
            <a:r>
              <a:rPr b="1" lang="en" sz="1150">
                <a:solidFill>
                  <a:srgbClr val="666600"/>
                </a:solidFill>
                <a:highlight>
                  <a:srgbClr val="FFFFFF"/>
                </a:highlight>
                <a:latin typeface="Courier New"/>
                <a:ea typeface="Courier New"/>
                <a:cs typeface="Courier New"/>
                <a:sym typeface="Courier New"/>
              </a:rPr>
              <a:t>,</a:t>
            </a:r>
            <a:r>
              <a:rPr b="1" lang="en" sz="1150">
                <a:highlight>
                  <a:srgbClr val="FFFFFF"/>
                </a:highlight>
                <a:latin typeface="Courier New"/>
                <a:ea typeface="Courier New"/>
                <a:cs typeface="Courier New"/>
                <a:sym typeface="Courier New"/>
              </a:rPr>
              <a:t> v_loss2</a:t>
            </a:r>
            <a:r>
              <a:rPr b="1" lang="en" sz="1150">
                <a:solidFill>
                  <a:srgbClr val="666600"/>
                </a:solidFill>
                <a:highlight>
                  <a:srgbClr val="FFFFFF"/>
                </a:highlight>
                <a:latin typeface="Courier New"/>
                <a:ea typeface="Courier New"/>
                <a:cs typeface="Courier New"/>
                <a:sym typeface="Courier New"/>
              </a:rPr>
              <a:t>))</a:t>
            </a:r>
            <a:endParaRPr b="1" sz="1150">
              <a:solidFill>
                <a:srgbClr val="666600"/>
              </a:solidFill>
              <a:highlight>
                <a:srgbClr val="FFFFFF"/>
              </a:highlight>
              <a:latin typeface="Courier New"/>
              <a:ea typeface="Courier New"/>
              <a:cs typeface="Courier New"/>
              <a:sym typeface="Courier New"/>
            </a:endParaRPr>
          </a:p>
        </p:txBody>
      </p:sp>
      <p:sp>
        <p:nvSpPr>
          <p:cNvPr id="2828" name="Google Shape;2828;p112"/>
          <p:cNvSpPr txBox="1"/>
          <p:nvPr/>
        </p:nvSpPr>
        <p:spPr>
          <a:xfrm>
            <a:off x="665300" y="2160425"/>
            <a:ext cx="52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Better version by clipping y_preds:</a:t>
            </a:r>
            <a:endParaRPr>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11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GAE - Generalized Advantage Estimation</a:t>
            </a:r>
            <a:endParaRPr/>
          </a:p>
        </p:txBody>
      </p:sp>
      <p:sp>
        <p:nvSpPr>
          <p:cNvPr id="2834" name="Google Shape;2834;p113"/>
          <p:cNvSpPr txBox="1"/>
          <p:nvPr/>
        </p:nvSpPr>
        <p:spPr>
          <a:xfrm>
            <a:off x="50075" y="1044450"/>
            <a:ext cx="8856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Initialize variables gamma and lambda.</a:t>
            </a:r>
            <a:endParaRPr/>
          </a:p>
          <a:p>
            <a:pPr indent="-317500" lvl="0" marL="457200" rtl="0" algn="l">
              <a:spcBef>
                <a:spcPts val="0"/>
              </a:spcBef>
              <a:spcAft>
                <a:spcPts val="0"/>
              </a:spcAft>
              <a:buSzPts val="1400"/>
              <a:buAutoNum type="arabicPeriod"/>
            </a:pPr>
            <a:r>
              <a:rPr lang="en"/>
              <a:t>We loop reward from back by reversing the reward list.</a:t>
            </a:r>
            <a:endParaRPr/>
          </a:p>
          <a:p>
            <a:pPr indent="-317500" lvl="0" marL="457200" rtl="0" algn="l">
              <a:spcBef>
                <a:spcPts val="0"/>
              </a:spcBef>
              <a:spcAft>
                <a:spcPts val="0"/>
              </a:spcAft>
              <a:buSzPts val="1400"/>
              <a:buAutoNum type="arabicPeriod"/>
            </a:pPr>
            <a:r>
              <a:rPr lang="en"/>
              <a:t>Calculate delta as (the reward of current action + gamma * value of next state * done variable which is zero for the terminal state - the value of current state).</a:t>
            </a:r>
            <a:endParaRPr/>
          </a:p>
          <a:p>
            <a:pPr indent="-317500" lvl="0" marL="457200" rtl="0" algn="l">
              <a:spcBef>
                <a:spcPts val="0"/>
              </a:spcBef>
              <a:spcAft>
                <a:spcPts val="0"/>
              </a:spcAft>
              <a:buSzPts val="1400"/>
              <a:buAutoNum type="arabicPeriod"/>
            </a:pPr>
            <a:r>
              <a:rPr lang="en"/>
              <a:t>Calculate variable “g” as (delta + gamma * lambda * done variable* g).</a:t>
            </a:r>
            <a:endParaRPr/>
          </a:p>
          <a:p>
            <a:pPr indent="-317500" lvl="0" marL="457200" rtl="0" algn="l">
              <a:spcBef>
                <a:spcPts val="0"/>
              </a:spcBef>
              <a:spcAft>
                <a:spcPts val="0"/>
              </a:spcAft>
              <a:buSzPts val="1400"/>
              <a:buAutoNum type="arabicPeriod"/>
            </a:pPr>
            <a:r>
              <a:rPr lang="en"/>
              <a:t>Calculate return as (g + value of current state).</a:t>
            </a:r>
            <a:endParaRPr/>
          </a:p>
          <a:p>
            <a:pPr indent="-317500" lvl="0" marL="457200" rtl="0" algn="l">
              <a:spcBef>
                <a:spcPts val="0"/>
              </a:spcBef>
              <a:spcAft>
                <a:spcPts val="0"/>
              </a:spcAft>
              <a:buSzPts val="1400"/>
              <a:buAutoNum type="arabicPeriod"/>
            </a:pPr>
            <a:r>
              <a:rPr lang="en"/>
              <a:t>Reverse the return list as we did calculations from backward.</a:t>
            </a:r>
            <a:endParaRPr/>
          </a:p>
          <a:p>
            <a:pPr indent="-317500" lvl="0" marL="457200" rtl="0" algn="l">
              <a:spcBef>
                <a:spcPts val="0"/>
              </a:spcBef>
              <a:spcAft>
                <a:spcPts val="0"/>
              </a:spcAft>
              <a:buSzPts val="1400"/>
              <a:buAutoNum type="arabicPeriod"/>
            </a:pPr>
            <a:r>
              <a:rPr lang="en"/>
              <a:t>The advantage is calculated as ( returns — values). </a:t>
            </a:r>
            <a:endParaRPr/>
          </a:p>
        </p:txBody>
      </p:sp>
      <p:sp>
        <p:nvSpPr>
          <p:cNvPr id="2835" name="Google Shape;2835;p113"/>
          <p:cNvSpPr txBox="1"/>
          <p:nvPr/>
        </p:nvSpPr>
        <p:spPr>
          <a:xfrm>
            <a:off x="520350" y="3741400"/>
            <a:ext cx="81051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Gamma is discount factor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Lambda is a smoothing parameter used for reducing the variance in training which makes it more stable.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At last, we subtract the mean and divide by standard deviation</a:t>
            </a:r>
            <a:endParaRPr sz="120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114"/>
          <p:cNvSpPr txBox="1"/>
          <p:nvPr/>
        </p:nvSpPr>
        <p:spPr>
          <a:xfrm>
            <a:off x="2496625" y="1960100"/>
            <a:ext cx="50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OUR IMPLEMENTATION</a:t>
            </a:r>
            <a:endParaRPr b="1" sz="3000">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4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Agent</a:t>
            </a:r>
            <a:endParaRPr/>
          </a:p>
        </p:txBody>
      </p:sp>
      <p:pic>
        <p:nvPicPr>
          <p:cNvPr id="2169" name="Google Shape;2169;p43"/>
          <p:cNvPicPr preferRelativeResize="0"/>
          <p:nvPr/>
        </p:nvPicPr>
        <p:blipFill>
          <a:blip r:embed="rId3">
            <a:alphaModFix/>
          </a:blip>
          <a:stretch>
            <a:fillRect/>
          </a:stretch>
        </p:blipFill>
        <p:spPr>
          <a:xfrm>
            <a:off x="1795450" y="1378775"/>
            <a:ext cx="5372100" cy="1819275"/>
          </a:xfrm>
          <a:prstGeom prst="rect">
            <a:avLst/>
          </a:prstGeom>
          <a:noFill/>
          <a:ln>
            <a:noFill/>
          </a:ln>
        </p:spPr>
      </p:pic>
      <p:sp>
        <p:nvSpPr>
          <p:cNvPr id="2170" name="Google Shape;2170;p43"/>
          <p:cNvSpPr txBox="1"/>
          <p:nvPr/>
        </p:nvSpPr>
        <p:spPr>
          <a:xfrm>
            <a:off x="1561350" y="3551450"/>
            <a:ext cx="60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The brain that takes </a:t>
            </a:r>
            <a:r>
              <a:rPr lang="en">
                <a:latin typeface="Open Sans"/>
                <a:ea typeface="Open Sans"/>
                <a:cs typeface="Open Sans"/>
                <a:sym typeface="Open Sans"/>
              </a:rPr>
              <a:t>decisions</a:t>
            </a:r>
            <a:r>
              <a:rPr lang="en">
                <a:latin typeface="Open Sans"/>
                <a:ea typeface="Open Sans"/>
                <a:cs typeface="Open Sans"/>
                <a:sym typeface="Open Sans"/>
              </a:rPr>
              <a:t> about what to do in any given situation.</a:t>
            </a:r>
            <a:endParaRPr>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sp>
        <p:nvSpPr>
          <p:cNvPr id="2846" name="Google Shape;2846;p115"/>
          <p:cNvSpPr txBox="1"/>
          <p:nvPr/>
        </p:nvSpPr>
        <p:spPr>
          <a:xfrm>
            <a:off x="90250" y="3940375"/>
            <a:ext cx="49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Overpass"/>
                <a:ea typeface="Overpass"/>
                <a:cs typeface="Overpass"/>
                <a:sym typeface="Overpass"/>
              </a:rPr>
              <a:t>Goal:</a:t>
            </a:r>
            <a:endParaRPr b="1" u="sng">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Land the rover between the two </a:t>
            </a:r>
            <a:r>
              <a:rPr lang="en">
                <a:latin typeface="Overpass"/>
                <a:ea typeface="Overpass"/>
                <a:cs typeface="Overpass"/>
                <a:sym typeface="Overpass"/>
              </a:rPr>
              <a:t>flags</a:t>
            </a:r>
            <a:r>
              <a:rPr lang="en">
                <a:latin typeface="Overpass"/>
                <a:ea typeface="Overpass"/>
                <a:cs typeface="Overpass"/>
                <a:sym typeface="Overpass"/>
              </a:rPr>
              <a:t> with zero velocity</a:t>
            </a:r>
            <a:endParaRPr>
              <a:latin typeface="Overpass"/>
              <a:ea typeface="Overpass"/>
              <a:cs typeface="Overpass"/>
              <a:sym typeface="Overpass"/>
            </a:endParaRPr>
          </a:p>
        </p:txBody>
      </p:sp>
      <p:pic>
        <p:nvPicPr>
          <p:cNvPr id="2847" name="Google Shape;2847;p115"/>
          <p:cNvPicPr preferRelativeResize="0"/>
          <p:nvPr/>
        </p:nvPicPr>
        <p:blipFill>
          <a:blip r:embed="rId3">
            <a:alphaModFix/>
          </a:blip>
          <a:stretch>
            <a:fillRect/>
          </a:stretch>
        </p:blipFill>
        <p:spPr>
          <a:xfrm>
            <a:off x="648700" y="1361099"/>
            <a:ext cx="3517825" cy="2505200"/>
          </a:xfrm>
          <a:prstGeom prst="rect">
            <a:avLst/>
          </a:prstGeom>
          <a:noFill/>
          <a:ln>
            <a:noFill/>
          </a:ln>
        </p:spPr>
      </p:pic>
      <p:sp>
        <p:nvSpPr>
          <p:cNvPr id="2848" name="Google Shape;2848;p115"/>
          <p:cNvSpPr txBox="1"/>
          <p:nvPr/>
        </p:nvSpPr>
        <p:spPr>
          <a:xfrm>
            <a:off x="5514450" y="2203250"/>
            <a:ext cx="3253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verpass"/>
                <a:ea typeface="Overpass"/>
                <a:cs typeface="Overpass"/>
                <a:sym typeface="Overpass"/>
              </a:rPr>
              <a:t>Four discrete actions available: </a:t>
            </a:r>
            <a:endParaRPr sz="1200">
              <a:latin typeface="Overpass"/>
              <a:ea typeface="Overpass"/>
              <a:cs typeface="Overpass"/>
              <a:sym typeface="Overpass"/>
            </a:endParaRPr>
          </a:p>
          <a:p>
            <a:pPr indent="-304800" lvl="0" marL="457200" rtl="0" algn="l">
              <a:spcBef>
                <a:spcPts val="0"/>
              </a:spcBef>
              <a:spcAft>
                <a:spcPts val="0"/>
              </a:spcAft>
              <a:buSzPts val="1200"/>
              <a:buFont typeface="Overpass"/>
              <a:buAutoNum type="arabicPeriod"/>
            </a:pPr>
            <a:r>
              <a:rPr lang="en" sz="1200">
                <a:latin typeface="Overpass"/>
                <a:ea typeface="Overpass"/>
                <a:cs typeface="Overpass"/>
                <a:sym typeface="Overpass"/>
              </a:rPr>
              <a:t>do nothing, </a:t>
            </a:r>
            <a:endParaRPr sz="1200">
              <a:latin typeface="Overpass"/>
              <a:ea typeface="Overpass"/>
              <a:cs typeface="Overpass"/>
              <a:sym typeface="Overpass"/>
            </a:endParaRPr>
          </a:p>
          <a:p>
            <a:pPr indent="-304800" lvl="0" marL="457200" rtl="0" algn="l">
              <a:spcBef>
                <a:spcPts val="0"/>
              </a:spcBef>
              <a:spcAft>
                <a:spcPts val="0"/>
              </a:spcAft>
              <a:buSzPts val="1200"/>
              <a:buFont typeface="Overpass"/>
              <a:buAutoNum type="arabicPeriod"/>
            </a:pPr>
            <a:r>
              <a:rPr lang="en" sz="1200">
                <a:latin typeface="Overpass"/>
                <a:ea typeface="Overpass"/>
                <a:cs typeface="Overpass"/>
                <a:sym typeface="Overpass"/>
              </a:rPr>
              <a:t>fire left orientation engine, </a:t>
            </a:r>
            <a:endParaRPr sz="1200">
              <a:latin typeface="Overpass"/>
              <a:ea typeface="Overpass"/>
              <a:cs typeface="Overpass"/>
              <a:sym typeface="Overpass"/>
            </a:endParaRPr>
          </a:p>
          <a:p>
            <a:pPr indent="-304800" lvl="0" marL="457200" rtl="0" algn="l">
              <a:spcBef>
                <a:spcPts val="0"/>
              </a:spcBef>
              <a:spcAft>
                <a:spcPts val="0"/>
              </a:spcAft>
              <a:buSzPts val="1200"/>
              <a:buFont typeface="Overpass"/>
              <a:buAutoNum type="arabicPeriod"/>
            </a:pPr>
            <a:r>
              <a:rPr lang="en" sz="1200">
                <a:latin typeface="Overpass"/>
                <a:ea typeface="Overpass"/>
                <a:cs typeface="Overpass"/>
                <a:sym typeface="Overpass"/>
              </a:rPr>
              <a:t>fire main engine, </a:t>
            </a:r>
            <a:endParaRPr sz="1200">
              <a:latin typeface="Overpass"/>
              <a:ea typeface="Overpass"/>
              <a:cs typeface="Overpass"/>
              <a:sym typeface="Overpass"/>
            </a:endParaRPr>
          </a:p>
          <a:p>
            <a:pPr indent="-304800" lvl="0" marL="457200" rtl="0" algn="l">
              <a:spcBef>
                <a:spcPts val="0"/>
              </a:spcBef>
              <a:spcAft>
                <a:spcPts val="0"/>
              </a:spcAft>
              <a:buSzPts val="1200"/>
              <a:buFont typeface="Overpass"/>
              <a:buAutoNum type="arabicPeriod"/>
            </a:pPr>
            <a:r>
              <a:rPr lang="en" sz="1200">
                <a:latin typeface="Overpass"/>
                <a:ea typeface="Overpass"/>
                <a:cs typeface="Overpass"/>
                <a:sym typeface="Overpass"/>
              </a:rPr>
              <a:t>fire right orientation engine.</a:t>
            </a:r>
            <a:endParaRPr sz="1200">
              <a:latin typeface="Overpass"/>
              <a:ea typeface="Overpass"/>
              <a:cs typeface="Overpass"/>
              <a:sym typeface="Overpass"/>
            </a:endParaRPr>
          </a:p>
        </p:txBody>
      </p:sp>
      <p:cxnSp>
        <p:nvCxnSpPr>
          <p:cNvPr id="2849" name="Google Shape;2849;p115"/>
          <p:cNvCxnSpPr/>
          <p:nvPr/>
        </p:nvCxnSpPr>
        <p:spPr>
          <a:xfrm>
            <a:off x="4940475" y="1210675"/>
            <a:ext cx="0" cy="3759900"/>
          </a:xfrm>
          <a:prstGeom prst="straightConnector1">
            <a:avLst/>
          </a:prstGeom>
          <a:noFill/>
          <a:ln cap="flat" cmpd="sng" w="9525">
            <a:solidFill>
              <a:schemeClr val="dk2"/>
            </a:solidFill>
            <a:prstDash val="solid"/>
            <a:round/>
            <a:headEnd len="med" w="med" type="none"/>
            <a:tailEnd len="med" w="med" type="none"/>
          </a:ln>
        </p:spPr>
      </p:cxnSp>
      <p:sp>
        <p:nvSpPr>
          <p:cNvPr id="2850" name="Google Shape;2850;p115"/>
          <p:cNvSpPr txBox="1"/>
          <p:nvPr/>
        </p:nvSpPr>
        <p:spPr>
          <a:xfrm>
            <a:off x="4940475" y="3594425"/>
            <a:ext cx="4248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verpass"/>
                <a:ea typeface="Overpass"/>
                <a:cs typeface="Overpass"/>
                <a:sym typeface="Overpass"/>
              </a:rPr>
              <a:t>Reward for moving from the top of the screen to landing pad and zero speed is about 100..140 points.</a:t>
            </a:r>
            <a:endParaRPr sz="1100">
              <a:latin typeface="Overpass"/>
              <a:ea typeface="Overpass"/>
              <a:cs typeface="Overpass"/>
              <a:sym typeface="Overpass"/>
            </a:endParaRPr>
          </a:p>
          <a:p>
            <a:pPr indent="0" lvl="0" marL="0" rtl="0" algn="l">
              <a:spcBef>
                <a:spcPts val="0"/>
              </a:spcBef>
              <a:spcAft>
                <a:spcPts val="0"/>
              </a:spcAft>
              <a:buNone/>
            </a:pPr>
            <a:r>
              <a:t/>
            </a:r>
            <a:endParaRPr sz="1100">
              <a:latin typeface="Overpass"/>
              <a:ea typeface="Overpass"/>
              <a:cs typeface="Overpass"/>
              <a:sym typeface="Overpass"/>
            </a:endParaRPr>
          </a:p>
          <a:p>
            <a:pPr indent="0" lvl="0" marL="0" rtl="0" algn="l">
              <a:spcBef>
                <a:spcPts val="0"/>
              </a:spcBef>
              <a:spcAft>
                <a:spcPts val="0"/>
              </a:spcAft>
              <a:buNone/>
            </a:pPr>
            <a:r>
              <a:rPr lang="en" sz="1100">
                <a:latin typeface="Overpass"/>
                <a:ea typeface="Overpass"/>
                <a:cs typeface="Overpass"/>
                <a:sym typeface="Overpass"/>
              </a:rPr>
              <a:t>Episode finishes if the lander crashes or comes to rest, receiving additional -100 or +100 points. Each leg ground contact is +10. Firing main engine is -0.3 points each frame. </a:t>
            </a:r>
            <a:endParaRPr sz="1100">
              <a:latin typeface="Overpass"/>
              <a:ea typeface="Overpass"/>
              <a:cs typeface="Overpass"/>
              <a:sym typeface="Overpass"/>
            </a:endParaRPr>
          </a:p>
        </p:txBody>
      </p:sp>
      <p:sp>
        <p:nvSpPr>
          <p:cNvPr id="2851" name="Google Shape;2851;p115"/>
          <p:cNvSpPr txBox="1"/>
          <p:nvPr/>
        </p:nvSpPr>
        <p:spPr>
          <a:xfrm>
            <a:off x="5213050" y="1304675"/>
            <a:ext cx="303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8 continuous observations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(position, velocity etc.,)</a:t>
            </a:r>
            <a:endParaRPr>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pic>
        <p:nvPicPr>
          <p:cNvPr id="2856" name="Google Shape;2856;p116"/>
          <p:cNvPicPr preferRelativeResize="0"/>
          <p:nvPr/>
        </p:nvPicPr>
        <p:blipFill>
          <a:blip r:embed="rId3">
            <a:alphaModFix/>
          </a:blip>
          <a:stretch>
            <a:fillRect/>
          </a:stretch>
        </p:blipFill>
        <p:spPr>
          <a:xfrm>
            <a:off x="322288" y="1324800"/>
            <a:ext cx="3688676" cy="3231851"/>
          </a:xfrm>
          <a:prstGeom prst="rect">
            <a:avLst/>
          </a:prstGeom>
          <a:noFill/>
          <a:ln>
            <a:noFill/>
          </a:ln>
        </p:spPr>
      </p:pic>
      <p:sp>
        <p:nvSpPr>
          <p:cNvPr id="2857" name="Google Shape;2857;p116"/>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Network architecture</a:t>
            </a:r>
            <a:endParaRPr>
              <a:latin typeface="Open Sans"/>
              <a:ea typeface="Open Sans"/>
              <a:cs typeface="Open Sans"/>
              <a:sym typeface="Open Sans"/>
            </a:endParaRPr>
          </a:p>
        </p:txBody>
      </p:sp>
      <p:cxnSp>
        <p:nvCxnSpPr>
          <p:cNvPr id="2858" name="Google Shape;2858;p116"/>
          <p:cNvCxnSpPr/>
          <p:nvPr/>
        </p:nvCxnSpPr>
        <p:spPr>
          <a:xfrm>
            <a:off x="4571200" y="693900"/>
            <a:ext cx="42900" cy="3684300"/>
          </a:xfrm>
          <a:prstGeom prst="straightConnector1">
            <a:avLst/>
          </a:prstGeom>
          <a:noFill/>
          <a:ln cap="flat" cmpd="sng" w="9525">
            <a:solidFill>
              <a:schemeClr val="dk2"/>
            </a:solidFill>
            <a:prstDash val="solid"/>
            <a:round/>
            <a:headEnd len="med" w="med" type="none"/>
            <a:tailEnd len="med" w="med" type="none"/>
          </a:ln>
        </p:spPr>
      </p:cxnSp>
      <p:sp>
        <p:nvSpPr>
          <p:cNvPr id="2859" name="Google Shape;2859;p116"/>
          <p:cNvSpPr txBox="1"/>
          <p:nvPr/>
        </p:nvSpPr>
        <p:spPr>
          <a:xfrm>
            <a:off x="143550" y="3702825"/>
            <a:ext cx="8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8</a:t>
            </a:r>
            <a:r>
              <a:rPr lang="en">
                <a:latin typeface="Open Sans"/>
                <a:ea typeface="Open Sans"/>
                <a:cs typeface="Open Sans"/>
                <a:sym typeface="Open Sans"/>
              </a:rPr>
              <a:t> inputs</a:t>
            </a:r>
            <a:endParaRPr>
              <a:latin typeface="Open Sans"/>
              <a:ea typeface="Open Sans"/>
              <a:cs typeface="Open Sans"/>
              <a:sym typeface="Open Sans"/>
            </a:endParaRPr>
          </a:p>
        </p:txBody>
      </p:sp>
      <p:sp>
        <p:nvSpPr>
          <p:cNvPr id="2860" name="Google Shape;2860;p116"/>
          <p:cNvSpPr txBox="1"/>
          <p:nvPr/>
        </p:nvSpPr>
        <p:spPr>
          <a:xfrm>
            <a:off x="3638375" y="3258900"/>
            <a:ext cx="8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4 outputs</a:t>
            </a:r>
            <a:endParaRPr>
              <a:latin typeface="Open Sans"/>
              <a:ea typeface="Open Sans"/>
              <a:cs typeface="Open Sans"/>
              <a:sym typeface="Open Sans"/>
            </a:endParaRPr>
          </a:p>
        </p:txBody>
      </p:sp>
      <p:sp>
        <p:nvSpPr>
          <p:cNvPr id="2861" name="Google Shape;2861;p116"/>
          <p:cNvSpPr txBox="1"/>
          <p:nvPr/>
        </p:nvSpPr>
        <p:spPr>
          <a:xfrm>
            <a:off x="8218925" y="3139850"/>
            <a:ext cx="8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 output</a:t>
            </a:r>
            <a:endParaRPr>
              <a:latin typeface="Open Sans"/>
              <a:ea typeface="Open Sans"/>
              <a:cs typeface="Open Sans"/>
              <a:sym typeface="Open Sans"/>
            </a:endParaRPr>
          </a:p>
        </p:txBody>
      </p:sp>
      <p:sp>
        <p:nvSpPr>
          <p:cNvPr id="2862" name="Google Shape;2862;p116"/>
          <p:cNvSpPr txBox="1"/>
          <p:nvPr/>
        </p:nvSpPr>
        <p:spPr>
          <a:xfrm>
            <a:off x="1162675" y="993950"/>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512</a:t>
            </a:r>
            <a:endParaRPr>
              <a:latin typeface="Open Sans"/>
              <a:ea typeface="Open Sans"/>
              <a:cs typeface="Open Sans"/>
              <a:sym typeface="Open Sans"/>
            </a:endParaRPr>
          </a:p>
        </p:txBody>
      </p:sp>
      <p:sp>
        <p:nvSpPr>
          <p:cNvPr id="2863" name="Google Shape;2863;p116"/>
          <p:cNvSpPr txBox="1"/>
          <p:nvPr/>
        </p:nvSpPr>
        <p:spPr>
          <a:xfrm>
            <a:off x="1488025" y="4378200"/>
            <a:ext cx="17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Actor network</a:t>
            </a:r>
            <a:endParaRPr>
              <a:latin typeface="Open Sans"/>
              <a:ea typeface="Open Sans"/>
              <a:cs typeface="Open Sans"/>
              <a:sym typeface="Open Sans"/>
            </a:endParaRPr>
          </a:p>
        </p:txBody>
      </p:sp>
      <p:sp>
        <p:nvSpPr>
          <p:cNvPr id="2864" name="Google Shape;2864;p116"/>
          <p:cNvSpPr txBox="1"/>
          <p:nvPr/>
        </p:nvSpPr>
        <p:spPr>
          <a:xfrm>
            <a:off x="5934875" y="431145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Critic network</a:t>
            </a:r>
            <a:endParaRPr>
              <a:latin typeface="Open Sans"/>
              <a:ea typeface="Open Sans"/>
              <a:cs typeface="Open Sans"/>
              <a:sym typeface="Open Sans"/>
            </a:endParaRPr>
          </a:p>
        </p:txBody>
      </p:sp>
      <p:sp>
        <p:nvSpPr>
          <p:cNvPr id="2865" name="Google Shape;2865;p116"/>
          <p:cNvSpPr txBox="1"/>
          <p:nvPr/>
        </p:nvSpPr>
        <p:spPr>
          <a:xfrm>
            <a:off x="1946750" y="993950"/>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256</a:t>
            </a:r>
            <a:endParaRPr>
              <a:latin typeface="Open Sans"/>
              <a:ea typeface="Open Sans"/>
              <a:cs typeface="Open Sans"/>
              <a:sym typeface="Open Sans"/>
            </a:endParaRPr>
          </a:p>
        </p:txBody>
      </p:sp>
      <p:sp>
        <p:nvSpPr>
          <p:cNvPr id="2866" name="Google Shape;2866;p116"/>
          <p:cNvSpPr txBox="1"/>
          <p:nvPr/>
        </p:nvSpPr>
        <p:spPr>
          <a:xfrm>
            <a:off x="2679325" y="993950"/>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64</a:t>
            </a:r>
            <a:endParaRPr>
              <a:latin typeface="Open Sans"/>
              <a:ea typeface="Open Sans"/>
              <a:cs typeface="Open Sans"/>
              <a:sym typeface="Open Sans"/>
            </a:endParaRPr>
          </a:p>
        </p:txBody>
      </p:sp>
      <p:pic>
        <p:nvPicPr>
          <p:cNvPr id="2867" name="Google Shape;2867;p116"/>
          <p:cNvPicPr preferRelativeResize="0"/>
          <p:nvPr/>
        </p:nvPicPr>
        <p:blipFill>
          <a:blip r:embed="rId4">
            <a:alphaModFix/>
          </a:blip>
          <a:stretch>
            <a:fillRect/>
          </a:stretch>
        </p:blipFill>
        <p:spPr>
          <a:xfrm>
            <a:off x="4957625" y="1177613"/>
            <a:ext cx="3300025" cy="2988422"/>
          </a:xfrm>
          <a:prstGeom prst="rect">
            <a:avLst/>
          </a:prstGeom>
          <a:noFill/>
          <a:ln>
            <a:noFill/>
          </a:ln>
        </p:spPr>
      </p:pic>
      <p:sp>
        <p:nvSpPr>
          <p:cNvPr id="2868" name="Google Shape;2868;p116"/>
          <p:cNvSpPr txBox="1"/>
          <p:nvPr/>
        </p:nvSpPr>
        <p:spPr>
          <a:xfrm>
            <a:off x="4688325" y="3686338"/>
            <a:ext cx="8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8 inputs</a:t>
            </a:r>
            <a:endParaRPr>
              <a:latin typeface="Open Sans"/>
              <a:ea typeface="Open Sans"/>
              <a:cs typeface="Open Sans"/>
              <a:sym typeface="Open Sans"/>
            </a:endParaRPr>
          </a:p>
        </p:txBody>
      </p:sp>
      <p:sp>
        <p:nvSpPr>
          <p:cNvPr id="2869" name="Google Shape;2869;p116"/>
          <p:cNvSpPr txBox="1"/>
          <p:nvPr/>
        </p:nvSpPr>
        <p:spPr>
          <a:xfrm>
            <a:off x="5707450" y="977463"/>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512</a:t>
            </a:r>
            <a:endParaRPr>
              <a:latin typeface="Open Sans"/>
              <a:ea typeface="Open Sans"/>
              <a:cs typeface="Open Sans"/>
              <a:sym typeface="Open Sans"/>
            </a:endParaRPr>
          </a:p>
        </p:txBody>
      </p:sp>
      <p:sp>
        <p:nvSpPr>
          <p:cNvPr id="2870" name="Google Shape;2870;p116"/>
          <p:cNvSpPr txBox="1"/>
          <p:nvPr/>
        </p:nvSpPr>
        <p:spPr>
          <a:xfrm>
            <a:off x="6491525" y="977463"/>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256</a:t>
            </a:r>
            <a:endParaRPr>
              <a:latin typeface="Open Sans"/>
              <a:ea typeface="Open Sans"/>
              <a:cs typeface="Open Sans"/>
              <a:sym typeface="Open Sans"/>
            </a:endParaRPr>
          </a:p>
        </p:txBody>
      </p:sp>
      <p:sp>
        <p:nvSpPr>
          <p:cNvPr id="2871" name="Google Shape;2871;p116"/>
          <p:cNvSpPr txBox="1"/>
          <p:nvPr/>
        </p:nvSpPr>
        <p:spPr>
          <a:xfrm>
            <a:off x="7224100" y="977463"/>
            <a:ext cx="5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64</a:t>
            </a:r>
            <a:endParaRPr>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pic>
        <p:nvPicPr>
          <p:cNvPr id="2876" name="Google Shape;2876;p117"/>
          <p:cNvPicPr preferRelativeResize="0"/>
          <p:nvPr/>
        </p:nvPicPr>
        <p:blipFill>
          <a:blip r:embed="rId3">
            <a:alphaModFix/>
          </a:blip>
          <a:stretch>
            <a:fillRect/>
          </a:stretch>
        </p:blipFill>
        <p:spPr>
          <a:xfrm>
            <a:off x="2048125" y="660325"/>
            <a:ext cx="4926725" cy="3527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118"/>
          <p:cNvSpPr txBox="1"/>
          <p:nvPr>
            <p:ph idx="2" type="title"/>
          </p:nvPr>
        </p:nvSpPr>
        <p:spPr>
          <a:xfrm>
            <a:off x="2538700" y="1745475"/>
            <a:ext cx="3852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Final model demo</a:t>
            </a:r>
            <a:endParaRPr sz="4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119"/>
          <p:cNvSpPr txBox="1"/>
          <p:nvPr>
            <p:ph idx="2" type="title"/>
          </p:nvPr>
        </p:nvSpPr>
        <p:spPr>
          <a:xfrm>
            <a:off x="1375850" y="424250"/>
            <a:ext cx="66963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05 DDPG</a:t>
            </a:r>
            <a:endParaRPr sz="6000"/>
          </a:p>
        </p:txBody>
      </p:sp>
      <p:sp>
        <p:nvSpPr>
          <p:cNvPr id="2887" name="Google Shape;2887;p119"/>
          <p:cNvSpPr txBox="1"/>
          <p:nvPr/>
        </p:nvSpPr>
        <p:spPr>
          <a:xfrm>
            <a:off x="766300" y="2424800"/>
            <a:ext cx="6466200" cy="2555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Off policy</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Model free</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Continuous actions</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Continuous States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Actor + critic agent </a:t>
            </a:r>
            <a:endParaRPr b="1">
              <a:solidFill>
                <a:srgbClr val="610B38"/>
              </a:solidFill>
              <a:highlight>
                <a:srgbClr val="CEF2F0"/>
              </a:highlight>
              <a:latin typeface="Open Sans"/>
              <a:ea typeface="Open Sans"/>
              <a:cs typeface="Open Sans"/>
              <a:sym typeface="Open Sans"/>
            </a:endParaRPr>
          </a:p>
          <a:p>
            <a:pPr indent="-317500" lvl="0" marL="457200" rtl="0" algn="l">
              <a:lnSpc>
                <a:spcPct val="200000"/>
              </a:lnSpc>
              <a:spcBef>
                <a:spcPts val="0"/>
              </a:spcBef>
              <a:spcAft>
                <a:spcPts val="0"/>
              </a:spcAft>
              <a:buClr>
                <a:srgbClr val="610B38"/>
              </a:buClr>
              <a:buSzPts val="1400"/>
              <a:buFont typeface="Open Sans"/>
              <a:buChar char="●"/>
            </a:pPr>
            <a:r>
              <a:rPr b="1" lang="en">
                <a:solidFill>
                  <a:srgbClr val="610B38"/>
                </a:solidFill>
                <a:highlight>
                  <a:srgbClr val="CEF2F0"/>
                </a:highlight>
                <a:latin typeface="Open Sans"/>
                <a:ea typeface="Open Sans"/>
                <a:cs typeface="Open Sans"/>
                <a:sym typeface="Open Sans"/>
              </a:rPr>
              <a:t>Neural network representation of policy </a:t>
            </a:r>
            <a:endParaRPr b="1">
              <a:solidFill>
                <a:srgbClr val="610B38"/>
              </a:solidFill>
              <a:highlight>
                <a:srgbClr val="CEF2F0"/>
              </a:highlight>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120"/>
          <p:cNvSpPr txBox="1"/>
          <p:nvPr/>
        </p:nvSpPr>
        <p:spPr>
          <a:xfrm>
            <a:off x="364850" y="693900"/>
            <a:ext cx="852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92929"/>
                </a:solidFill>
                <a:latin typeface="Georgia"/>
                <a:ea typeface="Georgia"/>
                <a:cs typeface="Georgia"/>
                <a:sym typeface="Georgia"/>
              </a:rPr>
              <a:t>DDPG uses four neural networks: </a:t>
            </a:r>
            <a:endParaRPr sz="1800"/>
          </a:p>
        </p:txBody>
      </p:sp>
      <p:pic>
        <p:nvPicPr>
          <p:cNvPr id="2893" name="Google Shape;2893;p120"/>
          <p:cNvPicPr preferRelativeResize="0"/>
          <p:nvPr/>
        </p:nvPicPr>
        <p:blipFill>
          <a:blip r:embed="rId3">
            <a:alphaModFix/>
          </a:blip>
          <a:stretch>
            <a:fillRect/>
          </a:stretch>
        </p:blipFill>
        <p:spPr>
          <a:xfrm>
            <a:off x="1769150" y="1781275"/>
            <a:ext cx="5280225" cy="2673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pic>
        <p:nvPicPr>
          <p:cNvPr id="2898" name="Google Shape;2898;p121"/>
          <p:cNvPicPr preferRelativeResize="0"/>
          <p:nvPr/>
        </p:nvPicPr>
        <p:blipFill>
          <a:blip r:embed="rId3">
            <a:alphaModFix/>
          </a:blip>
          <a:stretch>
            <a:fillRect/>
          </a:stretch>
        </p:blipFill>
        <p:spPr>
          <a:xfrm>
            <a:off x="1203988" y="152400"/>
            <a:ext cx="6736031" cy="4838699"/>
          </a:xfrm>
          <a:prstGeom prst="rect">
            <a:avLst/>
          </a:prstGeom>
          <a:noFill/>
          <a:ln>
            <a:noFill/>
          </a:ln>
        </p:spPr>
      </p:pic>
      <p:sp>
        <p:nvSpPr>
          <p:cNvPr id="2899" name="Google Shape;2899;p121"/>
          <p:cNvSpPr/>
          <p:nvPr/>
        </p:nvSpPr>
        <p:spPr>
          <a:xfrm>
            <a:off x="1702575" y="2546700"/>
            <a:ext cx="107400" cy="1938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1"/>
          <p:cNvSpPr txBox="1"/>
          <p:nvPr/>
        </p:nvSpPr>
        <p:spPr>
          <a:xfrm>
            <a:off x="307600" y="3061775"/>
            <a:ext cx="12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Network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updates</a:t>
            </a:r>
            <a:endParaRPr>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12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 update</a:t>
            </a:r>
            <a:endParaRPr/>
          </a:p>
        </p:txBody>
      </p:sp>
      <p:pic>
        <p:nvPicPr>
          <p:cNvPr id="2906" name="Google Shape;2906;p122"/>
          <p:cNvPicPr preferRelativeResize="0"/>
          <p:nvPr/>
        </p:nvPicPr>
        <p:blipFill>
          <a:blip r:embed="rId3">
            <a:alphaModFix/>
          </a:blip>
          <a:stretch>
            <a:fillRect/>
          </a:stretch>
        </p:blipFill>
        <p:spPr>
          <a:xfrm>
            <a:off x="2058872" y="1248800"/>
            <a:ext cx="5026249" cy="419325"/>
          </a:xfrm>
          <a:prstGeom prst="rect">
            <a:avLst/>
          </a:prstGeom>
          <a:noFill/>
          <a:ln>
            <a:noFill/>
          </a:ln>
        </p:spPr>
      </p:pic>
      <p:pic>
        <p:nvPicPr>
          <p:cNvPr id="2907" name="Google Shape;2907;p122"/>
          <p:cNvPicPr preferRelativeResize="0"/>
          <p:nvPr/>
        </p:nvPicPr>
        <p:blipFill>
          <a:blip r:embed="rId4">
            <a:alphaModFix/>
          </a:blip>
          <a:stretch>
            <a:fillRect/>
          </a:stretch>
        </p:blipFill>
        <p:spPr>
          <a:xfrm>
            <a:off x="2570963" y="1966100"/>
            <a:ext cx="4003875" cy="718425"/>
          </a:xfrm>
          <a:prstGeom prst="rect">
            <a:avLst/>
          </a:prstGeom>
          <a:noFill/>
          <a:ln>
            <a:noFill/>
          </a:ln>
        </p:spPr>
      </p:pic>
      <p:sp>
        <p:nvSpPr>
          <p:cNvPr id="2908" name="Google Shape;2908;p122"/>
          <p:cNvSpPr txBox="1"/>
          <p:nvPr/>
        </p:nvSpPr>
        <p:spPr>
          <a:xfrm>
            <a:off x="1809875" y="3011725"/>
            <a:ext cx="6309600" cy="188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D73A49"/>
                </a:solidFill>
                <a:latin typeface="Consolas"/>
                <a:ea typeface="Consolas"/>
                <a:cs typeface="Consolas"/>
                <a:sym typeface="Consolas"/>
              </a:rPr>
              <a:t>with</a:t>
            </a:r>
            <a:r>
              <a:rPr b="1" lang="en" sz="1050">
                <a:solidFill>
                  <a:srgbClr val="24292E"/>
                </a:solidFill>
                <a:latin typeface="Consolas"/>
                <a:ea typeface="Consolas"/>
                <a:cs typeface="Consolas"/>
                <a:sym typeface="Consolas"/>
              </a:rPr>
              <a:t> tf.GradientTape() </a:t>
            </a:r>
            <a:r>
              <a:rPr b="1" lang="en" sz="1050">
                <a:solidFill>
                  <a:srgbClr val="D73A49"/>
                </a:solidFill>
                <a:latin typeface="Consolas"/>
                <a:ea typeface="Consolas"/>
                <a:cs typeface="Consolas"/>
                <a:sym typeface="Consolas"/>
              </a:rPr>
              <a:t>as</a:t>
            </a:r>
            <a:r>
              <a:rPr b="1" lang="en" sz="1050">
                <a:solidFill>
                  <a:srgbClr val="24292E"/>
                </a:solidFill>
                <a:latin typeface="Consolas"/>
                <a:ea typeface="Consolas"/>
                <a:cs typeface="Consolas"/>
                <a:sym typeface="Consolas"/>
              </a:rPr>
              <a:t> tape:</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A2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.mu_target(X2)</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q_target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R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.gamma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.q_mu_target([X2,A2])</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qvals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.q_mu([X,A])</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q_loss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tf.reduce_mean((qvals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q_target)</a:t>
            </a:r>
            <a:r>
              <a:rPr b="1" lang="en" sz="1050">
                <a:solidFill>
                  <a:srgbClr val="D73A49"/>
                </a:solidFill>
                <a:latin typeface="Consolas"/>
                <a:ea typeface="Consolas"/>
                <a:cs typeface="Consolas"/>
                <a:sym typeface="Consolas"/>
              </a:rPr>
              <a:t>**</a:t>
            </a:r>
            <a:r>
              <a:rPr b="1" lang="en" sz="1050">
                <a:solidFill>
                  <a:srgbClr val="005CC5"/>
                </a:solidFill>
                <a:latin typeface="Consolas"/>
                <a:ea typeface="Consolas"/>
                <a:cs typeface="Consolas"/>
                <a:sym typeface="Consolas"/>
              </a:rPr>
              <a:t>2</a:t>
            </a:r>
            <a:r>
              <a:rPr b="1" lang="en" sz="1050">
                <a:solidFill>
                  <a:srgbClr val="24292E"/>
                </a:solidFill>
                <a:latin typeface="Consolas"/>
                <a:ea typeface="Consolas"/>
                <a:cs typeface="Consolas"/>
                <a:sym typeface="Consolas"/>
              </a:rPr>
              <a:t>)</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grads_q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tape.gradient(q_loss,</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.q_mu.trainable_variables)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.q_mu_optimizer.apply_gradients(</a:t>
            </a:r>
            <a:r>
              <a:rPr b="1" lang="en" sz="1050">
                <a:solidFill>
                  <a:srgbClr val="005CC5"/>
                </a:solidFill>
                <a:latin typeface="Consolas"/>
                <a:ea typeface="Consolas"/>
                <a:cs typeface="Consolas"/>
                <a:sym typeface="Consolas"/>
              </a:rPr>
              <a:t>zip</a:t>
            </a:r>
            <a:r>
              <a:rPr b="1" lang="en" sz="1050">
                <a:solidFill>
                  <a:srgbClr val="24292E"/>
                </a:solidFill>
                <a:latin typeface="Consolas"/>
                <a:ea typeface="Consolas"/>
                <a:cs typeface="Consolas"/>
                <a:sym typeface="Consolas"/>
              </a:rPr>
              <a:t>(grads_q,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.q_mu.trainable_variables))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.q_losses.append(q_loss)</a:t>
            </a:r>
            <a:endParaRPr b="1" sz="1050">
              <a:solidFill>
                <a:srgbClr val="24292E"/>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1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Actor update</a:t>
            </a:r>
            <a:endParaRPr/>
          </a:p>
        </p:txBody>
      </p:sp>
      <p:pic>
        <p:nvPicPr>
          <p:cNvPr id="2914" name="Google Shape;2914;p123"/>
          <p:cNvPicPr preferRelativeResize="0"/>
          <p:nvPr/>
        </p:nvPicPr>
        <p:blipFill>
          <a:blip r:embed="rId3">
            <a:alphaModFix/>
          </a:blip>
          <a:stretch>
            <a:fillRect/>
          </a:stretch>
        </p:blipFill>
        <p:spPr>
          <a:xfrm>
            <a:off x="2498823" y="1074600"/>
            <a:ext cx="4146349" cy="355400"/>
          </a:xfrm>
          <a:prstGeom prst="rect">
            <a:avLst/>
          </a:prstGeom>
          <a:noFill/>
          <a:ln>
            <a:noFill/>
          </a:ln>
        </p:spPr>
      </p:pic>
      <p:pic>
        <p:nvPicPr>
          <p:cNvPr id="2915" name="Google Shape;2915;p123"/>
          <p:cNvPicPr preferRelativeResize="0"/>
          <p:nvPr/>
        </p:nvPicPr>
        <p:blipFill>
          <a:blip r:embed="rId4">
            <a:alphaModFix/>
          </a:blip>
          <a:stretch>
            <a:fillRect/>
          </a:stretch>
        </p:blipFill>
        <p:spPr>
          <a:xfrm>
            <a:off x="1663261" y="1652575"/>
            <a:ext cx="5817475" cy="405562"/>
          </a:xfrm>
          <a:prstGeom prst="rect">
            <a:avLst/>
          </a:prstGeom>
          <a:noFill/>
          <a:ln>
            <a:noFill/>
          </a:ln>
        </p:spPr>
      </p:pic>
      <p:pic>
        <p:nvPicPr>
          <p:cNvPr id="2916" name="Google Shape;2916;p123"/>
          <p:cNvPicPr preferRelativeResize="0"/>
          <p:nvPr/>
        </p:nvPicPr>
        <p:blipFill>
          <a:blip r:embed="rId5">
            <a:alphaModFix/>
          </a:blip>
          <a:stretch>
            <a:fillRect/>
          </a:stretch>
        </p:blipFill>
        <p:spPr>
          <a:xfrm>
            <a:off x="1667300" y="2159025"/>
            <a:ext cx="5811208" cy="577800"/>
          </a:xfrm>
          <a:prstGeom prst="rect">
            <a:avLst/>
          </a:prstGeom>
          <a:noFill/>
          <a:ln>
            <a:noFill/>
          </a:ln>
        </p:spPr>
      </p:pic>
      <p:sp>
        <p:nvSpPr>
          <p:cNvPr id="2917" name="Google Shape;2917;p123"/>
          <p:cNvSpPr txBox="1"/>
          <p:nvPr/>
        </p:nvSpPr>
        <p:spPr>
          <a:xfrm>
            <a:off x="1667300" y="3061775"/>
            <a:ext cx="62880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D73A49"/>
                </a:solidFill>
                <a:latin typeface="Consolas"/>
                <a:ea typeface="Consolas"/>
                <a:cs typeface="Consolas"/>
                <a:sym typeface="Consolas"/>
              </a:rPr>
              <a:t>with</a:t>
            </a:r>
            <a:r>
              <a:rPr b="1" lang="en" sz="1050">
                <a:solidFill>
                  <a:srgbClr val="24292E"/>
                </a:solidFill>
                <a:latin typeface="Consolas"/>
                <a:ea typeface="Consolas"/>
                <a:cs typeface="Consolas"/>
                <a:sym typeface="Consolas"/>
              </a:rPr>
              <a:t> tf.GradientTape() </a:t>
            </a:r>
            <a:r>
              <a:rPr b="1" lang="en" sz="1050">
                <a:solidFill>
                  <a:srgbClr val="D73A49"/>
                </a:solidFill>
                <a:latin typeface="Consolas"/>
                <a:ea typeface="Consolas"/>
                <a:cs typeface="Consolas"/>
                <a:sym typeface="Consolas"/>
              </a:rPr>
              <a:t>as</a:t>
            </a:r>
            <a:r>
              <a:rPr b="1" lang="en" sz="1050">
                <a:solidFill>
                  <a:srgbClr val="24292E"/>
                </a:solidFill>
                <a:latin typeface="Consolas"/>
                <a:ea typeface="Consolas"/>
                <a:cs typeface="Consolas"/>
                <a:sym typeface="Consolas"/>
              </a:rPr>
              <a:t> tape2:</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A_mu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.mu(X)</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Q_mu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.q_mu([X,A_mu])</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mu_loss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tf.reduce_mean(Q_mu)</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    grads_mu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tape2.gradient(mu_loss,</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.mu.trainable_variables)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.mu_losses.append(mu_loss)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.mu_optimizer.apply_gradients(</a:t>
            </a:r>
            <a:r>
              <a:rPr b="1" lang="en" sz="1050">
                <a:solidFill>
                  <a:srgbClr val="005CC5"/>
                </a:solidFill>
                <a:latin typeface="Consolas"/>
                <a:ea typeface="Consolas"/>
                <a:cs typeface="Consolas"/>
                <a:sym typeface="Consolas"/>
              </a:rPr>
              <a:t>zip</a:t>
            </a:r>
            <a:r>
              <a:rPr b="1" lang="en" sz="1050">
                <a:solidFill>
                  <a:srgbClr val="24292E"/>
                </a:solidFill>
                <a:latin typeface="Consolas"/>
                <a:ea typeface="Consolas"/>
                <a:cs typeface="Consolas"/>
                <a:sym typeface="Consolas"/>
              </a:rPr>
              <a:t>(grads_mu,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.mu.trainable_variables))</a:t>
            </a:r>
            <a:endParaRPr b="1" sz="1050">
              <a:solidFill>
                <a:srgbClr val="24292E"/>
              </a:solidFill>
              <a:latin typeface="Consolas"/>
              <a:ea typeface="Consolas"/>
              <a:cs typeface="Consolas"/>
              <a:sym typeface="Consola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12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network update</a:t>
            </a:r>
            <a:endParaRPr/>
          </a:p>
        </p:txBody>
      </p:sp>
      <p:pic>
        <p:nvPicPr>
          <p:cNvPr id="2923" name="Google Shape;2923;p124"/>
          <p:cNvPicPr preferRelativeResize="0"/>
          <p:nvPr/>
        </p:nvPicPr>
        <p:blipFill>
          <a:blip r:embed="rId3">
            <a:alphaModFix/>
          </a:blip>
          <a:stretch>
            <a:fillRect/>
          </a:stretch>
        </p:blipFill>
        <p:spPr>
          <a:xfrm>
            <a:off x="2914325" y="1038825"/>
            <a:ext cx="3317150" cy="1515525"/>
          </a:xfrm>
          <a:prstGeom prst="rect">
            <a:avLst/>
          </a:prstGeom>
          <a:noFill/>
          <a:ln>
            <a:noFill/>
          </a:ln>
        </p:spPr>
      </p:pic>
      <p:sp>
        <p:nvSpPr>
          <p:cNvPr id="2924" name="Google Shape;2924;p124"/>
          <p:cNvSpPr txBox="1"/>
          <p:nvPr/>
        </p:nvSpPr>
        <p:spPr>
          <a:xfrm>
            <a:off x="629550" y="3505325"/>
            <a:ext cx="38631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temp1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np.array(</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.q_mu_target.get_weights())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temp2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np.array(</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.q_mu.get_weights())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temp3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.tau</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temp2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1</a:t>
            </a:r>
            <a:r>
              <a:rPr b="1" lang="en" sz="1050">
                <a:solidFill>
                  <a:srgbClr val="D73A49"/>
                </a:solidFill>
                <a:latin typeface="Consolas"/>
                <a:ea typeface="Consolas"/>
                <a:cs typeface="Consolas"/>
                <a:sym typeface="Consolas"/>
              </a:rPr>
              <a:t>-</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.tau)</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temp1</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.q_mu_target.set_weights(temp3)</a:t>
            </a:r>
            <a:endParaRPr b="1" sz="1050">
              <a:solidFill>
                <a:srgbClr val="24292E"/>
              </a:solidFill>
              <a:latin typeface="Consolas"/>
              <a:ea typeface="Consolas"/>
              <a:cs typeface="Consolas"/>
              <a:sym typeface="Consolas"/>
            </a:endParaRPr>
          </a:p>
        </p:txBody>
      </p:sp>
      <p:sp>
        <p:nvSpPr>
          <p:cNvPr id="2925" name="Google Shape;2925;p124"/>
          <p:cNvSpPr txBox="1"/>
          <p:nvPr/>
        </p:nvSpPr>
        <p:spPr>
          <a:xfrm>
            <a:off x="4864500" y="3505325"/>
            <a:ext cx="3684300" cy="100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temp1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np.array(</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.mu_target.get_weights())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temp2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np.array(</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.mu.get_weights())</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24292E"/>
                </a:solidFill>
                <a:latin typeface="Consolas"/>
                <a:ea typeface="Consolas"/>
                <a:cs typeface="Consolas"/>
                <a:sym typeface="Consolas"/>
              </a:rPr>
              <a:t>temp3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.tau</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temp2 </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 (</a:t>
            </a:r>
            <a:r>
              <a:rPr b="1" lang="en" sz="1050">
                <a:solidFill>
                  <a:srgbClr val="005CC5"/>
                </a:solidFill>
                <a:latin typeface="Consolas"/>
                <a:ea typeface="Consolas"/>
                <a:cs typeface="Consolas"/>
                <a:sym typeface="Consolas"/>
              </a:rPr>
              <a:t>1</a:t>
            </a:r>
            <a:r>
              <a:rPr b="1" lang="en" sz="1050">
                <a:solidFill>
                  <a:srgbClr val="D73A49"/>
                </a:solidFill>
                <a:latin typeface="Consolas"/>
                <a:ea typeface="Consolas"/>
                <a:cs typeface="Consolas"/>
                <a:sym typeface="Consolas"/>
              </a:rPr>
              <a:t>-</a:t>
            </a: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.tau)</a:t>
            </a:r>
            <a:r>
              <a:rPr b="1" lang="en" sz="1050">
                <a:solidFill>
                  <a:srgbClr val="D73A49"/>
                </a:solidFill>
                <a:latin typeface="Consolas"/>
                <a:ea typeface="Consolas"/>
                <a:cs typeface="Consolas"/>
                <a:sym typeface="Consolas"/>
              </a:rPr>
              <a:t>*</a:t>
            </a:r>
            <a:r>
              <a:rPr b="1" lang="en" sz="1050">
                <a:solidFill>
                  <a:srgbClr val="24292E"/>
                </a:solidFill>
                <a:latin typeface="Consolas"/>
                <a:ea typeface="Consolas"/>
                <a:cs typeface="Consolas"/>
                <a:sym typeface="Consolas"/>
              </a:rPr>
              <a:t>temp1</a:t>
            </a:r>
            <a:endParaRPr b="1" sz="1050">
              <a:solidFill>
                <a:srgbClr val="24292E"/>
              </a:solidFill>
              <a:latin typeface="Consolas"/>
              <a:ea typeface="Consolas"/>
              <a:cs typeface="Consolas"/>
              <a:sym typeface="Consolas"/>
            </a:endParaRPr>
          </a:p>
          <a:p>
            <a:pPr indent="0" lvl="0" marL="0" rtl="0" algn="l">
              <a:lnSpc>
                <a:spcPct val="135714"/>
              </a:lnSpc>
              <a:spcBef>
                <a:spcPts val="0"/>
              </a:spcBef>
              <a:spcAft>
                <a:spcPts val="0"/>
              </a:spcAft>
              <a:buNone/>
            </a:pPr>
            <a:r>
              <a:rPr b="1" lang="en" sz="1050">
                <a:solidFill>
                  <a:srgbClr val="005CC5"/>
                </a:solidFill>
                <a:latin typeface="Consolas"/>
                <a:ea typeface="Consolas"/>
                <a:cs typeface="Consolas"/>
                <a:sym typeface="Consolas"/>
              </a:rPr>
              <a:t>self</a:t>
            </a:r>
            <a:r>
              <a:rPr b="1" lang="en" sz="1050">
                <a:solidFill>
                  <a:srgbClr val="24292E"/>
                </a:solidFill>
                <a:latin typeface="Consolas"/>
                <a:ea typeface="Consolas"/>
                <a:cs typeface="Consolas"/>
                <a:sym typeface="Consolas"/>
              </a:rPr>
              <a:t>.mu_target.set_weights(temp3)</a:t>
            </a:r>
            <a:endParaRPr b="1" sz="1050">
              <a:solidFill>
                <a:srgbClr val="24292E"/>
              </a:solidFill>
              <a:latin typeface="Consolas"/>
              <a:ea typeface="Consolas"/>
              <a:cs typeface="Consolas"/>
              <a:sym typeface="Consolas"/>
            </a:endParaRPr>
          </a:p>
        </p:txBody>
      </p:sp>
      <p:cxnSp>
        <p:nvCxnSpPr>
          <p:cNvPr id="2926" name="Google Shape;2926;p124"/>
          <p:cNvCxnSpPr/>
          <p:nvPr/>
        </p:nvCxnSpPr>
        <p:spPr>
          <a:xfrm>
            <a:off x="4592675" y="3398000"/>
            <a:ext cx="0" cy="1294800"/>
          </a:xfrm>
          <a:prstGeom prst="straightConnector1">
            <a:avLst/>
          </a:prstGeom>
          <a:noFill/>
          <a:ln cap="flat" cmpd="sng" w="9525">
            <a:solidFill>
              <a:schemeClr val="dk2"/>
            </a:solidFill>
            <a:prstDash val="solid"/>
            <a:round/>
            <a:headEnd len="med" w="med" type="none"/>
            <a:tailEnd len="med" w="med" type="none"/>
          </a:ln>
        </p:spPr>
      </p:cxnSp>
      <p:sp>
        <p:nvSpPr>
          <p:cNvPr id="2927" name="Google Shape;2927;p124"/>
          <p:cNvSpPr/>
          <p:nvPr/>
        </p:nvSpPr>
        <p:spPr>
          <a:xfrm>
            <a:off x="2096025" y="1280500"/>
            <a:ext cx="686750" cy="2110350"/>
          </a:xfrm>
          <a:custGeom>
            <a:rect b="b" l="l" r="r" t="t"/>
            <a:pathLst>
              <a:path extrusionOk="0" h="84414" w="27470">
                <a:moveTo>
                  <a:pt x="27470" y="0"/>
                </a:moveTo>
                <a:lnTo>
                  <a:pt x="0" y="0"/>
                </a:lnTo>
                <a:lnTo>
                  <a:pt x="0" y="84414"/>
                </a:lnTo>
              </a:path>
            </a:pathLst>
          </a:custGeom>
          <a:noFill/>
          <a:ln cap="flat" cmpd="sng" w="9525">
            <a:solidFill>
              <a:schemeClr val="dk2"/>
            </a:solidFill>
            <a:prstDash val="solid"/>
            <a:round/>
            <a:headEnd len="med" w="med" type="none"/>
            <a:tailEnd len="med" w="med" type="stealth"/>
          </a:ln>
        </p:spPr>
      </p:sp>
      <p:sp>
        <p:nvSpPr>
          <p:cNvPr id="2928" name="Google Shape;2928;p124"/>
          <p:cNvSpPr/>
          <p:nvPr/>
        </p:nvSpPr>
        <p:spPr>
          <a:xfrm>
            <a:off x="6245175" y="1788425"/>
            <a:ext cx="608050" cy="1709725"/>
          </a:xfrm>
          <a:custGeom>
            <a:rect b="b" l="l" r="r" t="t"/>
            <a:pathLst>
              <a:path extrusionOk="0" h="68389" w="24322">
                <a:moveTo>
                  <a:pt x="0" y="0"/>
                </a:moveTo>
                <a:lnTo>
                  <a:pt x="24322" y="0"/>
                </a:lnTo>
                <a:lnTo>
                  <a:pt x="24322" y="68389"/>
                </a:ln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4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pic>
        <p:nvPicPr>
          <p:cNvPr id="2176" name="Google Shape;2176;p44"/>
          <p:cNvPicPr preferRelativeResize="0"/>
          <p:nvPr/>
        </p:nvPicPr>
        <p:blipFill rotWithShape="1">
          <a:blip r:embed="rId3">
            <a:alphaModFix/>
          </a:blip>
          <a:srcRect b="2404" l="5989" r="2711" t="4416"/>
          <a:stretch/>
        </p:blipFill>
        <p:spPr>
          <a:xfrm>
            <a:off x="2911522" y="1144463"/>
            <a:ext cx="3320949" cy="2854575"/>
          </a:xfrm>
          <a:prstGeom prst="rect">
            <a:avLst/>
          </a:prstGeom>
          <a:noFill/>
          <a:ln>
            <a:noFill/>
          </a:ln>
        </p:spPr>
      </p:pic>
      <p:sp>
        <p:nvSpPr>
          <p:cNvPr id="2177" name="Google Shape;2177;p44"/>
          <p:cNvSpPr txBox="1"/>
          <p:nvPr/>
        </p:nvSpPr>
        <p:spPr>
          <a:xfrm>
            <a:off x="244925" y="4233500"/>
            <a:ext cx="87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The world that has rules about how things work and how the agent affects and is affected by the state of the world</a:t>
            </a:r>
            <a:endParaRPr>
              <a:latin typeface="Open Sans"/>
              <a:ea typeface="Open Sans"/>
              <a:cs typeface="Open Sans"/>
              <a:sym typeface="Open Sans"/>
            </a:endParaRPr>
          </a:p>
        </p:txBody>
      </p:sp>
      <p:sp>
        <p:nvSpPr>
          <p:cNvPr id="2178" name="Google Shape;2178;p44"/>
          <p:cNvSpPr txBox="1"/>
          <p:nvPr/>
        </p:nvSpPr>
        <p:spPr>
          <a:xfrm>
            <a:off x="5245575" y="2284375"/>
            <a:ext cx="35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Agent interacts with the environment </a:t>
            </a:r>
            <a:endParaRPr>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25"/>
          <p:cNvSpPr txBox="1"/>
          <p:nvPr/>
        </p:nvSpPr>
        <p:spPr>
          <a:xfrm>
            <a:off x="1259050" y="507900"/>
            <a:ext cx="475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Exploration</a:t>
            </a:r>
            <a:endParaRPr b="1" sz="3000">
              <a:solidFill>
                <a:schemeClr val="dk2"/>
              </a:solidFill>
              <a:latin typeface="Open Sans"/>
              <a:ea typeface="Open Sans"/>
              <a:cs typeface="Open Sans"/>
              <a:sym typeface="Open Sans"/>
            </a:endParaRPr>
          </a:p>
        </p:txBody>
      </p:sp>
      <p:pic>
        <p:nvPicPr>
          <p:cNvPr id="2934" name="Google Shape;2934;p125"/>
          <p:cNvPicPr preferRelativeResize="0"/>
          <p:nvPr/>
        </p:nvPicPr>
        <p:blipFill>
          <a:blip r:embed="rId3">
            <a:alphaModFix/>
          </a:blip>
          <a:stretch>
            <a:fillRect/>
          </a:stretch>
        </p:blipFill>
        <p:spPr>
          <a:xfrm>
            <a:off x="2062450" y="1235275"/>
            <a:ext cx="5499000" cy="867425"/>
          </a:xfrm>
          <a:prstGeom prst="rect">
            <a:avLst/>
          </a:prstGeom>
          <a:noFill/>
          <a:ln>
            <a:noFill/>
          </a:ln>
        </p:spPr>
      </p:pic>
      <p:sp>
        <p:nvSpPr>
          <p:cNvPr id="2935" name="Google Shape;2935;p125"/>
          <p:cNvSpPr txBox="1"/>
          <p:nvPr/>
        </p:nvSpPr>
        <p:spPr>
          <a:xfrm>
            <a:off x="650975" y="3369375"/>
            <a:ext cx="8198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latin typeface="Georgia"/>
                <a:ea typeface="Georgia"/>
                <a:cs typeface="Georgia"/>
                <a:sym typeface="Georgia"/>
              </a:rPr>
              <a:t>In the DDPG paper, the authors use </a:t>
            </a:r>
            <a:r>
              <a:rPr i="1" lang="en" sz="1600">
                <a:solidFill>
                  <a:srgbClr val="292929"/>
                </a:solidFill>
                <a:latin typeface="Georgia"/>
                <a:ea typeface="Georgia"/>
                <a:cs typeface="Georgia"/>
                <a:sym typeface="Georgia"/>
              </a:rPr>
              <a:t>Ornstein-Uhlenbeck Process </a:t>
            </a:r>
            <a:r>
              <a:rPr lang="en" sz="1600">
                <a:solidFill>
                  <a:srgbClr val="292929"/>
                </a:solidFill>
                <a:latin typeface="Georgia"/>
                <a:ea typeface="Georgia"/>
                <a:cs typeface="Georgia"/>
                <a:sym typeface="Georgia"/>
              </a:rPr>
              <a:t>to add noise</a:t>
            </a:r>
            <a:r>
              <a:rPr i="1" lang="en" sz="1600">
                <a:solidFill>
                  <a:srgbClr val="292929"/>
                </a:solidFill>
                <a:latin typeface="Georgia"/>
                <a:ea typeface="Georgia"/>
                <a:cs typeface="Georgia"/>
                <a:sym typeface="Georgia"/>
              </a:rPr>
              <a:t> </a:t>
            </a:r>
            <a:r>
              <a:rPr lang="en" sz="1600">
                <a:solidFill>
                  <a:srgbClr val="292929"/>
                </a:solidFill>
                <a:latin typeface="Georgia"/>
                <a:ea typeface="Georgia"/>
                <a:cs typeface="Georgia"/>
                <a:sym typeface="Georgia"/>
              </a:rPr>
              <a:t>to the action output (Uhlenbeck &amp; Ornstein, 1930)</a:t>
            </a:r>
            <a:endParaRPr sz="1600">
              <a:solidFill>
                <a:srgbClr val="292929"/>
              </a:solidFill>
              <a:latin typeface="Georgia"/>
              <a:ea typeface="Georgia"/>
              <a:cs typeface="Georgia"/>
              <a:sym typeface="Georgia"/>
            </a:endParaRPr>
          </a:p>
          <a:p>
            <a:pPr indent="0" lvl="0" marL="0" rtl="0" algn="l">
              <a:spcBef>
                <a:spcPts val="0"/>
              </a:spcBef>
              <a:spcAft>
                <a:spcPts val="0"/>
              </a:spcAft>
              <a:buNone/>
            </a:pPr>
            <a:r>
              <a:t/>
            </a:r>
            <a:endParaRPr sz="1600">
              <a:solidFill>
                <a:srgbClr val="292929"/>
              </a:solidFill>
              <a:latin typeface="Georgia"/>
              <a:ea typeface="Georgia"/>
              <a:cs typeface="Georgia"/>
              <a:sym typeface="Georgia"/>
            </a:endParaRPr>
          </a:p>
          <a:p>
            <a:pPr indent="0" lvl="0" marL="0" rtl="0" algn="l">
              <a:spcBef>
                <a:spcPts val="0"/>
              </a:spcBef>
              <a:spcAft>
                <a:spcPts val="0"/>
              </a:spcAft>
              <a:buNone/>
            </a:pPr>
            <a:r>
              <a:rPr lang="en" sz="1600">
                <a:solidFill>
                  <a:srgbClr val="292929"/>
                </a:solidFill>
                <a:latin typeface="Georgia"/>
                <a:ea typeface="Georgia"/>
                <a:cs typeface="Georgia"/>
                <a:sym typeface="Georgia"/>
              </a:rPr>
              <a:t>The </a:t>
            </a:r>
            <a:r>
              <a:rPr i="1" lang="en" sz="1600">
                <a:solidFill>
                  <a:srgbClr val="292929"/>
                </a:solidFill>
                <a:latin typeface="Georgia"/>
                <a:ea typeface="Georgia"/>
                <a:cs typeface="Georgia"/>
                <a:sym typeface="Georgia"/>
              </a:rPr>
              <a:t>Ornstein-Uhlenbeck Process</a:t>
            </a:r>
            <a:r>
              <a:rPr lang="en" sz="1600">
                <a:solidFill>
                  <a:srgbClr val="292929"/>
                </a:solidFill>
                <a:latin typeface="Georgia"/>
                <a:ea typeface="Georgia"/>
                <a:cs typeface="Georgia"/>
                <a:sym typeface="Georgia"/>
              </a:rPr>
              <a:t> </a:t>
            </a:r>
            <a:r>
              <a:rPr lang="en" sz="1600" u="sng">
                <a:solidFill>
                  <a:srgbClr val="292929"/>
                </a:solidFill>
                <a:latin typeface="Georgia"/>
                <a:ea typeface="Georgia"/>
                <a:cs typeface="Georgia"/>
                <a:sym typeface="Georgia"/>
              </a:rPr>
              <a:t>generates noise that is correlated with the previous noise</a:t>
            </a:r>
            <a:r>
              <a:rPr lang="en" sz="1600">
                <a:solidFill>
                  <a:srgbClr val="292929"/>
                </a:solidFill>
                <a:latin typeface="Georgia"/>
                <a:ea typeface="Georgia"/>
                <a:cs typeface="Georgia"/>
                <a:sym typeface="Georgia"/>
              </a:rPr>
              <a:t>, as </a:t>
            </a:r>
            <a:r>
              <a:rPr lang="en" sz="1600" u="sng">
                <a:solidFill>
                  <a:srgbClr val="292929"/>
                </a:solidFill>
                <a:latin typeface="Georgia"/>
                <a:ea typeface="Georgia"/>
                <a:cs typeface="Georgia"/>
                <a:sym typeface="Georgia"/>
              </a:rPr>
              <a:t>to prevent the noise from canceling out or “freezing” the overall dynamics</a:t>
            </a:r>
            <a:endParaRPr sz="1600" u="sng">
              <a:solidFill>
                <a:srgbClr val="292929"/>
              </a:solidFill>
              <a:latin typeface="Georgia"/>
              <a:ea typeface="Georgia"/>
              <a:cs typeface="Georgia"/>
              <a:sym typeface="Georgi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126"/>
          <p:cNvSpPr txBox="1"/>
          <p:nvPr/>
        </p:nvSpPr>
        <p:spPr>
          <a:xfrm>
            <a:off x="2496625" y="1960100"/>
            <a:ext cx="50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pen Sans"/>
                <a:ea typeface="Open Sans"/>
                <a:cs typeface="Open Sans"/>
                <a:sym typeface="Open Sans"/>
              </a:rPr>
              <a:t>OUR IMPLEMENTATION</a:t>
            </a:r>
            <a:endParaRPr b="1" sz="3000">
              <a:solidFill>
                <a:schemeClr val="dk2"/>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12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a:t>
            </a:r>
            <a:endParaRPr/>
          </a:p>
        </p:txBody>
      </p:sp>
      <p:sp>
        <p:nvSpPr>
          <p:cNvPr id="2946" name="Google Shape;2946;p127"/>
          <p:cNvSpPr txBox="1"/>
          <p:nvPr/>
        </p:nvSpPr>
        <p:spPr>
          <a:xfrm>
            <a:off x="74025" y="3740325"/>
            <a:ext cx="29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a:ea typeface="Overpass"/>
                <a:cs typeface="Overpass"/>
                <a:sym typeface="Overpass"/>
              </a:rPr>
              <a:t>Swing the pendulum upright</a:t>
            </a:r>
            <a:endParaRPr>
              <a:latin typeface="Overpass"/>
              <a:ea typeface="Overpass"/>
              <a:cs typeface="Overpass"/>
              <a:sym typeface="Overpass"/>
            </a:endParaRPr>
          </a:p>
        </p:txBody>
      </p:sp>
      <p:cxnSp>
        <p:nvCxnSpPr>
          <p:cNvPr id="2947" name="Google Shape;2947;p127"/>
          <p:cNvCxnSpPr/>
          <p:nvPr/>
        </p:nvCxnSpPr>
        <p:spPr>
          <a:xfrm>
            <a:off x="3111125" y="1210675"/>
            <a:ext cx="0" cy="3759900"/>
          </a:xfrm>
          <a:prstGeom prst="straightConnector1">
            <a:avLst/>
          </a:prstGeom>
          <a:noFill/>
          <a:ln cap="flat" cmpd="sng" w="9525">
            <a:solidFill>
              <a:schemeClr val="dk2"/>
            </a:solidFill>
            <a:prstDash val="solid"/>
            <a:round/>
            <a:headEnd len="med" w="med" type="none"/>
            <a:tailEnd len="med" w="med" type="none"/>
          </a:ln>
        </p:spPr>
      </p:cxnSp>
      <p:pic>
        <p:nvPicPr>
          <p:cNvPr id="2948" name="Google Shape;2948;p127"/>
          <p:cNvPicPr preferRelativeResize="0"/>
          <p:nvPr/>
        </p:nvPicPr>
        <p:blipFill>
          <a:blip r:embed="rId3">
            <a:alphaModFix/>
          </a:blip>
          <a:stretch>
            <a:fillRect/>
          </a:stretch>
        </p:blipFill>
        <p:spPr>
          <a:xfrm>
            <a:off x="324675" y="1251275"/>
            <a:ext cx="2686050" cy="2343150"/>
          </a:xfrm>
          <a:prstGeom prst="rect">
            <a:avLst/>
          </a:prstGeom>
          <a:noFill/>
          <a:ln>
            <a:noFill/>
          </a:ln>
        </p:spPr>
      </p:pic>
      <p:pic>
        <p:nvPicPr>
          <p:cNvPr id="2949" name="Google Shape;2949;p127"/>
          <p:cNvPicPr preferRelativeResize="0"/>
          <p:nvPr/>
        </p:nvPicPr>
        <p:blipFill rotWithShape="1">
          <a:blip r:embed="rId4">
            <a:alphaModFix/>
          </a:blip>
          <a:srcRect b="7922" l="3027" r="5238" t="11399"/>
          <a:stretch/>
        </p:blipFill>
        <p:spPr>
          <a:xfrm>
            <a:off x="4372350" y="1132363"/>
            <a:ext cx="3048476" cy="1722725"/>
          </a:xfrm>
          <a:prstGeom prst="rect">
            <a:avLst/>
          </a:prstGeom>
          <a:noFill/>
          <a:ln>
            <a:noFill/>
          </a:ln>
        </p:spPr>
      </p:pic>
      <p:pic>
        <p:nvPicPr>
          <p:cNvPr id="2950" name="Google Shape;2950;p127"/>
          <p:cNvPicPr preferRelativeResize="0"/>
          <p:nvPr/>
        </p:nvPicPr>
        <p:blipFill>
          <a:blip r:embed="rId5">
            <a:alphaModFix/>
          </a:blip>
          <a:stretch>
            <a:fillRect/>
          </a:stretch>
        </p:blipFill>
        <p:spPr>
          <a:xfrm>
            <a:off x="4372350" y="2950071"/>
            <a:ext cx="3048475" cy="1153369"/>
          </a:xfrm>
          <a:prstGeom prst="rect">
            <a:avLst/>
          </a:prstGeom>
          <a:noFill/>
          <a:ln>
            <a:noFill/>
          </a:ln>
        </p:spPr>
      </p:pic>
      <p:sp>
        <p:nvSpPr>
          <p:cNvPr id="2951" name="Google Shape;2951;p127"/>
          <p:cNvSpPr txBox="1"/>
          <p:nvPr/>
        </p:nvSpPr>
        <p:spPr>
          <a:xfrm>
            <a:off x="3388000" y="4339575"/>
            <a:ext cx="533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Cost = - ( theta</a:t>
            </a:r>
            <a:r>
              <a:rPr lang="en" sz="1200"/>
              <a:t>** 2 + 0.1 * thetadot ** 2 + 0.001 * (action ** 2) )</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12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Networks</a:t>
            </a:r>
            <a:endParaRPr/>
          </a:p>
        </p:txBody>
      </p:sp>
      <p:sp>
        <p:nvSpPr>
          <p:cNvPr id="2957" name="Google Shape;2957;p128"/>
          <p:cNvSpPr txBox="1"/>
          <p:nvPr/>
        </p:nvSpPr>
        <p:spPr>
          <a:xfrm>
            <a:off x="1266200" y="1931500"/>
            <a:ext cx="23394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2"/>
                </a:solidFill>
                <a:latin typeface="Open Sans"/>
                <a:ea typeface="Open Sans"/>
                <a:cs typeface="Open Sans"/>
                <a:sym typeface="Open Sans"/>
              </a:rPr>
              <a:t>Actor Networks</a:t>
            </a:r>
            <a:endParaRPr b="1" u="sng">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Observation space</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512</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200</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128</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Action space</a:t>
            </a:r>
            <a:endParaRPr>
              <a:latin typeface="Open Sans"/>
              <a:ea typeface="Open Sans"/>
              <a:cs typeface="Open Sans"/>
              <a:sym typeface="Open Sans"/>
            </a:endParaRPr>
          </a:p>
        </p:txBody>
      </p:sp>
      <p:sp>
        <p:nvSpPr>
          <p:cNvPr id="2958" name="Google Shape;2958;p128"/>
          <p:cNvSpPr txBox="1"/>
          <p:nvPr/>
        </p:nvSpPr>
        <p:spPr>
          <a:xfrm>
            <a:off x="5231500" y="1931500"/>
            <a:ext cx="23394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2"/>
                </a:solidFill>
                <a:latin typeface="Open Sans"/>
                <a:ea typeface="Open Sans"/>
                <a:cs typeface="Open Sans"/>
                <a:sym typeface="Open Sans"/>
              </a:rPr>
              <a:t>Critic </a:t>
            </a:r>
            <a:r>
              <a:rPr b="1" lang="en" u="sng">
                <a:solidFill>
                  <a:schemeClr val="dk2"/>
                </a:solidFill>
                <a:latin typeface="Open Sans"/>
                <a:ea typeface="Open Sans"/>
                <a:cs typeface="Open Sans"/>
                <a:sym typeface="Open Sans"/>
              </a:rPr>
              <a:t>Networks</a:t>
            </a:r>
            <a:endParaRPr b="1" u="sng">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Observation space, action</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1024</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512</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300</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cxnSp>
        <p:nvCxnSpPr>
          <p:cNvPr id="2959" name="Google Shape;2959;p128"/>
          <p:cNvCxnSpPr/>
          <p:nvPr/>
        </p:nvCxnSpPr>
        <p:spPr>
          <a:xfrm>
            <a:off x="4572000" y="1509425"/>
            <a:ext cx="0" cy="283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pic>
        <p:nvPicPr>
          <p:cNvPr id="2964" name="Google Shape;2964;p129"/>
          <p:cNvPicPr preferRelativeResize="0"/>
          <p:nvPr/>
        </p:nvPicPr>
        <p:blipFill>
          <a:blip r:embed="rId3">
            <a:alphaModFix/>
          </a:blip>
          <a:stretch>
            <a:fillRect/>
          </a:stretch>
        </p:blipFill>
        <p:spPr>
          <a:xfrm>
            <a:off x="1989975" y="795000"/>
            <a:ext cx="5164050" cy="3553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130"/>
          <p:cNvSpPr txBox="1"/>
          <p:nvPr>
            <p:ph idx="2" type="title"/>
          </p:nvPr>
        </p:nvSpPr>
        <p:spPr>
          <a:xfrm>
            <a:off x="2574450" y="1795550"/>
            <a:ext cx="3852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Final model demo</a:t>
            </a:r>
            <a:endParaRPr sz="4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131"/>
          <p:cNvSpPr txBox="1"/>
          <p:nvPr/>
        </p:nvSpPr>
        <p:spPr>
          <a:xfrm>
            <a:off x="1602425" y="321900"/>
            <a:ext cx="638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2"/>
                </a:solidFill>
                <a:latin typeface="Open Sans"/>
                <a:ea typeface="Open Sans"/>
                <a:cs typeface="Open Sans"/>
                <a:sym typeface="Open Sans"/>
              </a:rPr>
              <a:t>🥳</a:t>
            </a:r>
            <a:r>
              <a:rPr lang="en" sz="3000">
                <a:solidFill>
                  <a:schemeClr val="dk2"/>
                </a:solidFill>
                <a:latin typeface="Open Sans"/>
                <a:ea typeface="Open Sans"/>
                <a:cs typeface="Open Sans"/>
                <a:sym typeface="Open Sans"/>
              </a:rPr>
              <a:t>🎉 </a:t>
            </a:r>
            <a:r>
              <a:rPr b="1" lang="en" sz="3000">
                <a:solidFill>
                  <a:schemeClr val="dk2"/>
                </a:solidFill>
                <a:latin typeface="Open Sans"/>
                <a:ea typeface="Open Sans"/>
                <a:cs typeface="Open Sans"/>
                <a:sym typeface="Open Sans"/>
              </a:rPr>
              <a:t>What we implemented</a:t>
            </a:r>
            <a:endParaRPr b="1" sz="3000">
              <a:solidFill>
                <a:schemeClr val="dk2"/>
              </a:solidFill>
              <a:latin typeface="Open Sans"/>
              <a:ea typeface="Open Sans"/>
              <a:cs typeface="Open Sans"/>
              <a:sym typeface="Open Sans"/>
            </a:endParaRPr>
          </a:p>
        </p:txBody>
      </p:sp>
      <p:graphicFrame>
        <p:nvGraphicFramePr>
          <p:cNvPr id="2975" name="Google Shape;2975;p131"/>
          <p:cNvGraphicFramePr/>
          <p:nvPr/>
        </p:nvGraphicFramePr>
        <p:xfrm>
          <a:off x="491100" y="1456575"/>
          <a:ext cx="3000000" cy="3000000"/>
        </p:xfrm>
        <a:graphic>
          <a:graphicData uri="http://schemas.openxmlformats.org/drawingml/2006/table">
            <a:tbl>
              <a:tblPr>
                <a:noFill/>
                <a:tableStyleId>{E386567A-C1BE-4ADF-8D9E-3FB4CAF08A09}</a:tableStyleId>
              </a:tblPr>
              <a:tblGrid>
                <a:gridCol w="1963525"/>
                <a:gridCol w="2263925"/>
                <a:gridCol w="2113725"/>
              </a:tblGrid>
              <a:tr h="971275">
                <a:tc>
                  <a:txBody>
                    <a:bodyPr/>
                    <a:lstStyle/>
                    <a:p>
                      <a:pPr indent="0" lvl="0" marL="0" rtl="0" algn="ctr">
                        <a:spcBef>
                          <a:spcPts val="0"/>
                        </a:spcBef>
                        <a:spcAft>
                          <a:spcPts val="0"/>
                        </a:spcAft>
                        <a:buNone/>
                      </a:pPr>
                      <a:r>
                        <a:t/>
                      </a:r>
                      <a:endParaRPr b="1"/>
                    </a:p>
                  </a:txBody>
                  <a:tcPr marT="91425" marB="91425" marR="91425" marL="91425" anchor="ctr"/>
                </a:tc>
                <a:tc>
                  <a:txBody>
                    <a:bodyPr/>
                    <a:lstStyle/>
                    <a:p>
                      <a:pPr indent="0" lvl="0" marL="0" rtl="0" algn="ctr">
                        <a:spcBef>
                          <a:spcPts val="0"/>
                        </a:spcBef>
                        <a:spcAft>
                          <a:spcPts val="0"/>
                        </a:spcAft>
                        <a:buNone/>
                      </a:pPr>
                      <a:r>
                        <a:rPr b="1" lang="en"/>
                        <a:t>Discrete Action</a:t>
                      </a:r>
                      <a:endParaRPr b="1"/>
                    </a:p>
                    <a:p>
                      <a:pPr indent="0" lvl="0" marL="0" rtl="0" algn="ctr">
                        <a:spcBef>
                          <a:spcPts val="0"/>
                        </a:spcBef>
                        <a:spcAft>
                          <a:spcPts val="0"/>
                        </a:spcAft>
                        <a:buNone/>
                      </a:pPr>
                      <a:r>
                        <a:t/>
                      </a:r>
                      <a:endParaRPr b="1"/>
                    </a:p>
                  </a:txBody>
                  <a:tcPr marT="91425" marB="91425" marR="91425" marL="91425" anchor="ctr"/>
                </a:tc>
                <a:tc>
                  <a:txBody>
                    <a:bodyPr/>
                    <a:lstStyle/>
                    <a:p>
                      <a:pPr indent="0" lvl="0" marL="0" rtl="0" algn="ctr">
                        <a:spcBef>
                          <a:spcPts val="0"/>
                        </a:spcBef>
                        <a:spcAft>
                          <a:spcPts val="0"/>
                        </a:spcAft>
                        <a:buNone/>
                      </a:pPr>
                      <a:r>
                        <a:rPr b="1" lang="en"/>
                        <a:t>Continuous Action</a:t>
                      </a:r>
                      <a:endParaRPr b="1"/>
                    </a:p>
                    <a:p>
                      <a:pPr indent="0" lvl="0" marL="0" rtl="0" algn="ctr">
                        <a:spcBef>
                          <a:spcPts val="0"/>
                        </a:spcBef>
                        <a:spcAft>
                          <a:spcPts val="0"/>
                        </a:spcAft>
                        <a:buNone/>
                      </a:pPr>
                      <a:r>
                        <a:t/>
                      </a:r>
                      <a:endParaRPr b="1"/>
                    </a:p>
                  </a:txBody>
                  <a:tcPr marT="91425" marB="91425" marR="91425" marL="91425" anchor="ctr"/>
                </a:tc>
              </a:tr>
              <a:tr h="975325">
                <a:tc>
                  <a:txBody>
                    <a:bodyPr/>
                    <a:lstStyle/>
                    <a:p>
                      <a:pPr indent="0" lvl="0" marL="0" rtl="0" algn="ctr">
                        <a:spcBef>
                          <a:spcPts val="0"/>
                        </a:spcBef>
                        <a:spcAft>
                          <a:spcPts val="0"/>
                        </a:spcAft>
                        <a:buNone/>
                      </a:pPr>
                      <a:r>
                        <a:rPr b="1" lang="en"/>
                        <a:t>Discrete states</a:t>
                      </a:r>
                      <a:endParaRPr b="1"/>
                    </a:p>
                  </a:txBody>
                  <a:tcPr marT="91425" marB="91425" marR="91425" marL="91425" anchor="ctr"/>
                </a:tc>
                <a:tc>
                  <a:txBody>
                    <a:bodyPr/>
                    <a:lstStyle/>
                    <a:p>
                      <a:pPr indent="0" lvl="0" marL="0" rtl="0" algn="l">
                        <a:spcBef>
                          <a:spcPts val="0"/>
                        </a:spcBef>
                        <a:spcAft>
                          <a:spcPts val="0"/>
                        </a:spcAft>
                        <a:buNone/>
                      </a:pPr>
                      <a:r>
                        <a:rPr lang="en">
                          <a:solidFill>
                            <a:srgbClr val="00C3B1"/>
                          </a:solidFill>
                        </a:rPr>
                        <a:t>Q-learning (cliff problem),</a:t>
                      </a:r>
                      <a:endParaRPr>
                        <a:solidFill>
                          <a:srgbClr val="00C3B1"/>
                        </a:solidFill>
                      </a:endParaRPr>
                    </a:p>
                    <a:p>
                      <a:pPr indent="0" lvl="0" marL="0" rtl="0" algn="l">
                        <a:spcBef>
                          <a:spcPts val="0"/>
                        </a:spcBef>
                        <a:spcAft>
                          <a:spcPts val="0"/>
                        </a:spcAft>
                        <a:buNone/>
                      </a:pPr>
                      <a:r>
                        <a:t/>
                      </a:r>
                      <a:endParaRPr>
                        <a:solidFill>
                          <a:srgbClr val="00C3B1"/>
                        </a:solidFill>
                      </a:endParaRPr>
                    </a:p>
                    <a:p>
                      <a:pPr indent="0" lvl="0" marL="0" rtl="0" algn="l">
                        <a:spcBef>
                          <a:spcPts val="0"/>
                        </a:spcBef>
                        <a:spcAft>
                          <a:spcPts val="0"/>
                        </a:spcAft>
                        <a:buNone/>
                      </a:pPr>
                      <a:r>
                        <a:rPr lang="en">
                          <a:solidFill>
                            <a:srgbClr val="00C3B1"/>
                          </a:solidFill>
                        </a:rPr>
                        <a:t>Sarsa (Taxi)</a:t>
                      </a:r>
                      <a:endParaRPr>
                        <a:solidFill>
                          <a:srgbClr val="00C3B1"/>
                        </a:solidFill>
                      </a:endParaRPr>
                    </a:p>
                  </a:txBody>
                  <a:tcPr marT="91425" marB="91425" marR="91425" marL="91425"/>
                </a:tc>
                <a:tc>
                  <a:txBody>
                    <a:bodyPr/>
                    <a:lstStyle/>
                    <a:p>
                      <a:pPr indent="0" lvl="0" marL="0" rtl="0" algn="ctr">
                        <a:spcBef>
                          <a:spcPts val="0"/>
                        </a:spcBef>
                        <a:spcAft>
                          <a:spcPts val="0"/>
                        </a:spcAft>
                        <a:buNone/>
                      </a:pPr>
                      <a:r>
                        <a:rPr lang="en" sz="3600"/>
                        <a:t>X</a:t>
                      </a:r>
                      <a:endParaRPr sz="3600"/>
                    </a:p>
                  </a:txBody>
                  <a:tcPr marT="91425" marB="91425" marR="91425" marL="91425" anchor="ctr"/>
                </a:tc>
              </a:tr>
              <a:tr h="971275">
                <a:tc>
                  <a:txBody>
                    <a:bodyPr/>
                    <a:lstStyle/>
                    <a:p>
                      <a:pPr indent="0" lvl="0" marL="0" rtl="0" algn="ctr">
                        <a:spcBef>
                          <a:spcPts val="0"/>
                        </a:spcBef>
                        <a:spcAft>
                          <a:spcPts val="0"/>
                        </a:spcAft>
                        <a:buNone/>
                      </a:pPr>
                      <a:r>
                        <a:rPr b="1" lang="en"/>
                        <a:t>Continuous states</a:t>
                      </a:r>
                      <a:endParaRPr b="1"/>
                    </a:p>
                  </a:txBody>
                  <a:tcPr marT="91425" marB="91425" marR="91425" marL="91425" anchor="ctr"/>
                </a:tc>
                <a:tc>
                  <a:txBody>
                    <a:bodyPr/>
                    <a:lstStyle/>
                    <a:p>
                      <a:pPr indent="0" lvl="0" marL="0" rtl="0" algn="l">
                        <a:spcBef>
                          <a:spcPts val="0"/>
                        </a:spcBef>
                        <a:spcAft>
                          <a:spcPts val="0"/>
                        </a:spcAft>
                        <a:buNone/>
                      </a:pPr>
                      <a:r>
                        <a:rPr lang="en">
                          <a:solidFill>
                            <a:srgbClr val="00C3B1"/>
                          </a:solidFill>
                        </a:rPr>
                        <a:t>DQN(cartpole),</a:t>
                      </a:r>
                      <a:endParaRPr>
                        <a:solidFill>
                          <a:srgbClr val="E36209"/>
                        </a:solidFill>
                      </a:endParaRPr>
                    </a:p>
                    <a:p>
                      <a:pPr indent="0" lvl="0" marL="0" rtl="0" algn="l">
                        <a:spcBef>
                          <a:spcPts val="0"/>
                        </a:spcBef>
                        <a:spcAft>
                          <a:spcPts val="0"/>
                        </a:spcAft>
                        <a:buNone/>
                      </a:pPr>
                      <a:r>
                        <a:t/>
                      </a:r>
                      <a:endParaRPr>
                        <a:solidFill>
                          <a:srgbClr val="E36209"/>
                        </a:solidFill>
                      </a:endParaRPr>
                    </a:p>
                    <a:p>
                      <a:pPr indent="0" lvl="0" marL="0" rtl="0" algn="l">
                        <a:spcBef>
                          <a:spcPts val="0"/>
                        </a:spcBef>
                        <a:spcAft>
                          <a:spcPts val="0"/>
                        </a:spcAft>
                        <a:buNone/>
                      </a:pPr>
                      <a:r>
                        <a:rPr lang="en">
                          <a:solidFill>
                            <a:srgbClr val="E36209"/>
                          </a:solidFill>
                        </a:rPr>
                        <a:t>Reinforce (</a:t>
                      </a:r>
                      <a:r>
                        <a:rPr lang="en">
                          <a:solidFill>
                            <a:srgbClr val="E36209"/>
                          </a:solidFill>
                        </a:rPr>
                        <a:t>cartpole</a:t>
                      </a:r>
                      <a:r>
                        <a:rPr lang="en">
                          <a:solidFill>
                            <a:srgbClr val="E36209"/>
                          </a:solidFill>
                        </a:rPr>
                        <a:t>),</a:t>
                      </a:r>
                      <a:endParaRPr>
                        <a:solidFill>
                          <a:srgbClr val="E36209"/>
                        </a:solidFill>
                      </a:endParaRPr>
                    </a:p>
                    <a:p>
                      <a:pPr indent="0" lvl="0" marL="0" rtl="0" algn="l">
                        <a:spcBef>
                          <a:spcPts val="0"/>
                        </a:spcBef>
                        <a:spcAft>
                          <a:spcPts val="0"/>
                        </a:spcAft>
                        <a:buNone/>
                      </a:pPr>
                      <a:r>
                        <a:t/>
                      </a:r>
                      <a:endParaRPr>
                        <a:solidFill>
                          <a:srgbClr val="00C3B1"/>
                        </a:solidFill>
                      </a:endParaRPr>
                    </a:p>
                    <a:p>
                      <a:pPr indent="0" lvl="0" marL="0" rtl="0" algn="l">
                        <a:spcBef>
                          <a:spcPts val="0"/>
                        </a:spcBef>
                        <a:spcAft>
                          <a:spcPts val="0"/>
                        </a:spcAft>
                        <a:buNone/>
                      </a:pPr>
                      <a:r>
                        <a:rPr lang="en">
                          <a:solidFill>
                            <a:srgbClr val="6F42C1"/>
                          </a:solidFill>
                        </a:rPr>
                        <a:t>PPO(LunarLanding)</a:t>
                      </a:r>
                      <a:endParaRPr>
                        <a:solidFill>
                          <a:srgbClr val="6F42C1"/>
                        </a:solidFill>
                      </a:endParaRPr>
                    </a:p>
                  </a:txBody>
                  <a:tcPr marT="91425" marB="91425" marR="91425" marL="91425"/>
                </a:tc>
                <a:tc>
                  <a:txBody>
                    <a:bodyPr/>
                    <a:lstStyle/>
                    <a:p>
                      <a:pPr indent="0" lvl="0" marL="0" rtl="0" algn="ctr">
                        <a:spcBef>
                          <a:spcPts val="0"/>
                        </a:spcBef>
                        <a:spcAft>
                          <a:spcPts val="0"/>
                        </a:spcAft>
                        <a:buNone/>
                      </a:pPr>
                      <a:r>
                        <a:rPr lang="en">
                          <a:solidFill>
                            <a:srgbClr val="6F42C1"/>
                          </a:solidFill>
                        </a:rPr>
                        <a:t>DDPG(pendulum)</a:t>
                      </a:r>
                      <a:endParaRPr>
                        <a:solidFill>
                          <a:srgbClr val="6F42C1"/>
                        </a:solidFill>
                      </a:endParaRPr>
                    </a:p>
                  </a:txBody>
                  <a:tcPr marT="91425" marB="91425" marR="91425" marL="91425" anchor="ctr"/>
                </a:tc>
              </a:tr>
            </a:tbl>
          </a:graphicData>
        </a:graphic>
      </p:graphicFrame>
      <p:sp>
        <p:nvSpPr>
          <p:cNvPr id="2976" name="Google Shape;2976;p131"/>
          <p:cNvSpPr txBox="1"/>
          <p:nvPr/>
        </p:nvSpPr>
        <p:spPr>
          <a:xfrm>
            <a:off x="7032075" y="2539550"/>
            <a:ext cx="1875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E36209"/>
              </a:buClr>
              <a:buSzPts val="1400"/>
              <a:buFont typeface="Open Sans"/>
              <a:buChar char="●"/>
            </a:pPr>
            <a:r>
              <a:rPr lang="en">
                <a:solidFill>
                  <a:srgbClr val="E36209"/>
                </a:solidFill>
                <a:latin typeface="Open Sans"/>
                <a:ea typeface="Open Sans"/>
                <a:cs typeface="Open Sans"/>
                <a:sym typeface="Open Sans"/>
              </a:rPr>
              <a:t>Actor</a:t>
            </a:r>
            <a:endParaRPr>
              <a:solidFill>
                <a:srgbClr val="E36209"/>
              </a:solidFill>
              <a:latin typeface="Open Sans"/>
              <a:ea typeface="Open Sans"/>
              <a:cs typeface="Open Sans"/>
              <a:sym typeface="Open Sans"/>
            </a:endParaRPr>
          </a:p>
          <a:p>
            <a:pPr indent="-317500" lvl="0" marL="457200" rtl="0" algn="l">
              <a:spcBef>
                <a:spcPts val="0"/>
              </a:spcBef>
              <a:spcAft>
                <a:spcPts val="0"/>
              </a:spcAft>
              <a:buClr>
                <a:srgbClr val="00C3B1"/>
              </a:buClr>
              <a:buSzPts val="1400"/>
              <a:buFont typeface="Open Sans"/>
              <a:buChar char="●"/>
            </a:pPr>
            <a:r>
              <a:rPr lang="en">
                <a:solidFill>
                  <a:srgbClr val="00C3B1"/>
                </a:solidFill>
                <a:latin typeface="Open Sans"/>
                <a:ea typeface="Open Sans"/>
                <a:cs typeface="Open Sans"/>
                <a:sym typeface="Open Sans"/>
              </a:rPr>
              <a:t>Critic</a:t>
            </a:r>
            <a:endParaRPr>
              <a:solidFill>
                <a:srgbClr val="00C3B1"/>
              </a:solidFill>
              <a:latin typeface="Open Sans"/>
              <a:ea typeface="Open Sans"/>
              <a:cs typeface="Open Sans"/>
              <a:sym typeface="Open Sans"/>
            </a:endParaRPr>
          </a:p>
          <a:p>
            <a:pPr indent="-317500" lvl="0" marL="457200" rtl="0" algn="l">
              <a:spcBef>
                <a:spcPts val="0"/>
              </a:spcBef>
              <a:spcAft>
                <a:spcPts val="0"/>
              </a:spcAft>
              <a:buClr>
                <a:srgbClr val="6F42C1"/>
              </a:buClr>
              <a:buSzPts val="1400"/>
              <a:buFont typeface="Open Sans"/>
              <a:buChar char="●"/>
            </a:pPr>
            <a:r>
              <a:rPr lang="en">
                <a:solidFill>
                  <a:srgbClr val="6F42C1"/>
                </a:solidFill>
                <a:latin typeface="Open Sans"/>
                <a:ea typeface="Open Sans"/>
                <a:cs typeface="Open Sans"/>
                <a:sym typeface="Open Sans"/>
              </a:rPr>
              <a:t>Actor + Critic</a:t>
            </a:r>
            <a:endParaRPr>
              <a:solidFill>
                <a:srgbClr val="6F42C1"/>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13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982" name="Google Shape;2982;p132"/>
          <p:cNvSpPr txBox="1"/>
          <p:nvPr/>
        </p:nvSpPr>
        <p:spPr>
          <a:xfrm>
            <a:off x="736650" y="1331000"/>
            <a:ext cx="6584700" cy="31422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rgbClr val="444D56"/>
              </a:buClr>
              <a:buSzPts val="1050"/>
              <a:buChar char="●"/>
            </a:pPr>
            <a:r>
              <a:rPr lang="en" sz="1050">
                <a:solidFill>
                  <a:srgbClr val="444D56"/>
                </a:solidFill>
                <a:highlight>
                  <a:srgbClr val="FFFFFF"/>
                </a:highlight>
              </a:rPr>
              <a:t>Reinforcement Learning: An Introduction by Sutton and Barto</a:t>
            </a:r>
            <a:endParaRPr sz="1050">
              <a:solidFill>
                <a:srgbClr val="444D56"/>
              </a:solidFill>
              <a:highlight>
                <a:srgbClr val="FFFFFF"/>
              </a:highlight>
            </a:endParaRPr>
          </a:p>
          <a:p>
            <a:pPr indent="-295275" lvl="0" marL="457200" rtl="0" algn="l">
              <a:spcBef>
                <a:spcPts val="0"/>
              </a:spcBef>
              <a:spcAft>
                <a:spcPts val="0"/>
              </a:spcAft>
              <a:buClr>
                <a:srgbClr val="444D56"/>
              </a:buClr>
              <a:buSzPts val="1050"/>
              <a:buChar char="●"/>
            </a:pPr>
            <a:r>
              <a:rPr lang="en" sz="1050">
                <a:solidFill>
                  <a:srgbClr val="444D56"/>
                </a:solidFill>
                <a:highlight>
                  <a:srgbClr val="FFFFFF"/>
                </a:highlight>
              </a:rPr>
              <a:t>MATLAB Reinforcement </a:t>
            </a:r>
            <a:r>
              <a:rPr lang="en" sz="1050">
                <a:solidFill>
                  <a:srgbClr val="444D56"/>
                </a:solidFill>
                <a:highlight>
                  <a:srgbClr val="FFFFFF"/>
                </a:highlight>
              </a:rPr>
              <a:t>learning</a:t>
            </a:r>
            <a:r>
              <a:rPr lang="en" sz="1050">
                <a:solidFill>
                  <a:srgbClr val="444D56"/>
                </a:solidFill>
                <a:highlight>
                  <a:srgbClr val="FFFFFF"/>
                </a:highlight>
              </a:rPr>
              <a:t> ONRAMP</a:t>
            </a:r>
            <a:endParaRPr sz="1050">
              <a:solidFill>
                <a:srgbClr val="444D56"/>
              </a:solidFill>
              <a:highlight>
                <a:srgbClr val="FFFFFF"/>
              </a:highlight>
            </a:endParaRPr>
          </a:p>
          <a:p>
            <a:pPr indent="-295275" lvl="0" marL="457200" rtl="0" algn="l">
              <a:spcBef>
                <a:spcPts val="0"/>
              </a:spcBef>
              <a:spcAft>
                <a:spcPts val="0"/>
              </a:spcAft>
              <a:buClr>
                <a:srgbClr val="444D56"/>
              </a:buClr>
              <a:buSzPts val="1050"/>
              <a:buChar char="●"/>
            </a:pPr>
            <a:r>
              <a:rPr lang="en" sz="1050" u="sng">
                <a:solidFill>
                  <a:schemeClr val="hlink"/>
                </a:solidFill>
                <a:highlight>
                  <a:srgbClr val="FFFFFF"/>
                </a:highlight>
                <a:hlinkClick r:id="rId3"/>
              </a:rPr>
              <a:t>http://artint.info/html/ArtInt_268.html</a:t>
            </a:r>
            <a:r>
              <a:rPr lang="en" sz="1050">
                <a:solidFill>
                  <a:srgbClr val="444D56"/>
                </a:solidFill>
                <a:highlight>
                  <a:srgbClr val="FFFFFF"/>
                </a:highlight>
              </a:rPr>
              <a:t> </a:t>
            </a:r>
            <a:endParaRPr sz="1050">
              <a:solidFill>
                <a:srgbClr val="444D56"/>
              </a:solidFill>
              <a:highlight>
                <a:srgbClr val="FFFFFF"/>
              </a:highlight>
            </a:endParaRPr>
          </a:p>
          <a:p>
            <a:pPr indent="-295275" lvl="0" marL="457200" rtl="0" algn="l">
              <a:spcBef>
                <a:spcPts val="0"/>
              </a:spcBef>
              <a:spcAft>
                <a:spcPts val="0"/>
              </a:spcAft>
              <a:buClr>
                <a:srgbClr val="444D56"/>
              </a:buClr>
              <a:buSzPts val="1050"/>
              <a:buChar char="●"/>
            </a:pPr>
            <a:r>
              <a:rPr lang="en" sz="1050" u="sng">
                <a:solidFill>
                  <a:schemeClr val="hlink"/>
                </a:solidFill>
                <a:highlight>
                  <a:srgbClr val="FFFFFF"/>
                </a:highlight>
                <a:hlinkClick r:id="rId4"/>
              </a:rPr>
              <a:t>https://spinningup.openai.com/en/latest/user/introduction.html</a:t>
            </a:r>
            <a:r>
              <a:rPr lang="en" sz="1050">
                <a:solidFill>
                  <a:srgbClr val="444D56"/>
                </a:solidFill>
                <a:highlight>
                  <a:srgbClr val="FFFFFF"/>
                </a:highlight>
              </a:rPr>
              <a:t> </a:t>
            </a:r>
            <a:endParaRPr sz="1050">
              <a:solidFill>
                <a:srgbClr val="444D56"/>
              </a:solidFill>
              <a:highlight>
                <a:srgbClr val="FFFFFF"/>
              </a:highlight>
            </a:endParaRPr>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5">
                  <a:extLst>
                    <a:ext uri="{A12FA001-AC4F-418D-AE19-62706E023703}">
                      <ahyp:hlinkClr val="tx"/>
                    </a:ext>
                  </a:extLst>
                </a:hlinkClick>
              </a:rPr>
              <a:t>https://ai.stackexchange.com/questions/21485/how-and-when-should-we-update-the-q-target-in-deep-q-learning/21486</a:t>
            </a:r>
            <a:endParaRPr sz="1100"/>
          </a:p>
          <a:p>
            <a:pPr indent="-295275" lvl="0" marL="457200" rtl="0" algn="l">
              <a:lnSpc>
                <a:spcPct val="115000"/>
              </a:lnSpc>
              <a:spcBef>
                <a:spcPts val="0"/>
              </a:spcBef>
              <a:spcAft>
                <a:spcPts val="0"/>
              </a:spcAft>
              <a:buClr>
                <a:srgbClr val="444D56"/>
              </a:buClr>
              <a:buSzPts val="1050"/>
              <a:buChar char="●"/>
            </a:pPr>
            <a:r>
              <a:t/>
            </a:r>
            <a:endParaRPr sz="1100"/>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6">
                  <a:extLst>
                    <a:ext uri="{A12FA001-AC4F-418D-AE19-62706E023703}">
                      <ahyp:hlinkClr val="tx"/>
                    </a:ext>
                  </a:extLst>
                </a:hlinkClick>
              </a:rPr>
              <a:t>https://www.analyticsvidhya.com/blog/2019/04/introduction-deep-q-learning-python/</a:t>
            </a:r>
            <a:endParaRPr sz="1100"/>
          </a:p>
          <a:p>
            <a:pPr indent="-295275" lvl="0" marL="457200" rtl="0" algn="l">
              <a:lnSpc>
                <a:spcPct val="115000"/>
              </a:lnSpc>
              <a:spcBef>
                <a:spcPts val="0"/>
              </a:spcBef>
              <a:spcAft>
                <a:spcPts val="0"/>
              </a:spcAft>
              <a:buClr>
                <a:srgbClr val="444D56"/>
              </a:buClr>
              <a:buSzPts val="1050"/>
              <a:buChar char="●"/>
            </a:pPr>
            <a:r>
              <a:t/>
            </a:r>
            <a:endParaRPr sz="1100"/>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7">
                  <a:extLst>
                    <a:ext uri="{A12FA001-AC4F-418D-AE19-62706E023703}">
                      <ahyp:hlinkClr val="tx"/>
                    </a:ext>
                  </a:extLst>
                </a:hlinkClick>
              </a:rPr>
              <a:t>https://pylessons.com/CartPole-DDQN/</a:t>
            </a:r>
            <a:r>
              <a:rPr lang="en" sz="1050">
                <a:solidFill>
                  <a:srgbClr val="444D56"/>
                </a:solidFill>
                <a:highlight>
                  <a:srgbClr val="FFFFFF"/>
                </a:highlight>
              </a:rPr>
              <a:t> </a:t>
            </a:r>
            <a:endParaRPr sz="1050">
              <a:solidFill>
                <a:srgbClr val="444D56"/>
              </a:solidFill>
              <a:highlight>
                <a:srgbClr val="FFFFFF"/>
              </a:highlight>
            </a:endParaRPr>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8">
                  <a:extLst>
                    <a:ext uri="{A12FA001-AC4F-418D-AE19-62706E023703}">
                      <ahyp:hlinkClr val="tx"/>
                    </a:ext>
                  </a:extLst>
                </a:hlinkClick>
              </a:rPr>
              <a:t>https://medium.com/@leosimmons/double-dqn-implementation-to-solve-openai-gyms-cartpole-v-0-df554cd0614d</a:t>
            </a:r>
            <a:endParaRPr sz="1050">
              <a:solidFill>
                <a:srgbClr val="444D56"/>
              </a:solidFill>
              <a:highlight>
                <a:srgbClr val="FFFFFF"/>
              </a:highlight>
            </a:endParaRPr>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9">
                  <a:extLst>
                    <a:ext uri="{A12FA001-AC4F-418D-AE19-62706E023703}">
                      <ahyp:hlinkClr val="tx"/>
                    </a:ext>
                  </a:extLst>
                </a:hlinkClick>
              </a:rPr>
              <a:t>https://towardsdatascience.com/policy-gradient-reinforce-algorithm-with-baseline-e95ace11c1c4</a:t>
            </a:r>
            <a:r>
              <a:rPr lang="en" sz="1100"/>
              <a:t> </a:t>
            </a:r>
            <a:endParaRPr sz="1100"/>
          </a:p>
          <a:p>
            <a:pPr indent="-295275" lvl="0" marL="457200" rtl="0" algn="l">
              <a:lnSpc>
                <a:spcPct val="115000"/>
              </a:lnSpc>
              <a:spcBef>
                <a:spcPts val="0"/>
              </a:spcBef>
              <a:spcAft>
                <a:spcPts val="0"/>
              </a:spcAft>
              <a:buClr>
                <a:srgbClr val="444D56"/>
              </a:buClr>
              <a:buSzPts val="1050"/>
              <a:buChar char="●"/>
            </a:pPr>
            <a:r>
              <a:t/>
            </a:r>
            <a:endParaRPr sz="1100"/>
          </a:p>
          <a:p>
            <a:pPr indent="-295275" lvl="0" marL="457200" rtl="0" algn="l">
              <a:lnSpc>
                <a:spcPct val="115000"/>
              </a:lnSpc>
              <a:spcBef>
                <a:spcPts val="0"/>
              </a:spcBef>
              <a:spcAft>
                <a:spcPts val="0"/>
              </a:spcAft>
              <a:buClr>
                <a:srgbClr val="444D56"/>
              </a:buClr>
              <a:buSzPts val="1050"/>
              <a:buChar char="●"/>
            </a:pPr>
            <a:r>
              <a:rPr lang="en" sz="1100" u="sng">
                <a:solidFill>
                  <a:srgbClr val="1155CC"/>
                </a:solidFill>
                <a:hlinkClick r:id="rId10">
                  <a:extLst>
                    <a:ext uri="{A12FA001-AC4F-418D-AE19-62706E023703}">
                      <ahyp:hlinkClr val="tx"/>
                    </a:ext>
                  </a:extLst>
                </a:hlinkClick>
              </a:rPr>
              <a:t>https://medium.com/@thechrisyoon/deriving-policy-gradients-and-implementing-reinforce-f887949bd63</a:t>
            </a:r>
            <a:r>
              <a:rPr lang="en" sz="1100"/>
              <a:t> </a:t>
            </a:r>
            <a:endParaRPr sz="11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133"/>
          <p:cNvSpPr txBox="1"/>
          <p:nvPr/>
        </p:nvSpPr>
        <p:spPr>
          <a:xfrm>
            <a:off x="492450" y="1357025"/>
            <a:ext cx="79233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100" u="sng">
                <a:solidFill>
                  <a:srgbClr val="1155CC"/>
                </a:solidFill>
                <a:hlinkClick r:id="rId3">
                  <a:extLst>
                    <a:ext uri="{A12FA001-AC4F-418D-AE19-62706E023703}">
                      <ahyp:hlinkClr val="tx"/>
                    </a:ext>
                  </a:extLst>
                </a:hlinkClick>
              </a:rPr>
              <a:t>https://towardsdatascience.com/proximal-policy-optimization-ppo-with-tensorflow-2-x-89c9430ecc26</a:t>
            </a:r>
            <a:r>
              <a:rPr lang="en" sz="1100"/>
              <a:t>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4">
                  <a:extLst>
                    <a:ext uri="{A12FA001-AC4F-418D-AE19-62706E023703}">
                      <ahyp:hlinkClr val="tx"/>
                    </a:ext>
                  </a:extLst>
                </a:hlinkClick>
              </a:rPr>
              <a:t>https://github.com/abhisheksuran/Reinforcement_Learning/blob/master/PPO.ipynb</a:t>
            </a:r>
            <a:r>
              <a:rPr lang="en" sz="1100"/>
              <a:t> </a:t>
            </a:r>
            <a:endParaRPr sz="1100"/>
          </a:p>
          <a:p>
            <a:pPr indent="-298450" lvl="0" marL="457200" rtl="0" algn="l">
              <a:lnSpc>
                <a:spcPct val="115000"/>
              </a:lnSpc>
              <a:spcBef>
                <a:spcPts val="0"/>
              </a:spcBef>
              <a:spcAft>
                <a:spcPts val="0"/>
              </a:spcAft>
              <a:buSzPts val="1100"/>
              <a:buChar char="●"/>
            </a:pPr>
            <a:r>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5">
                  <a:extLst>
                    <a:ext uri="{A12FA001-AC4F-418D-AE19-62706E023703}">
                      <ahyp:hlinkClr val="tx"/>
                    </a:ext>
                  </a:extLst>
                </a:hlinkClick>
              </a:rPr>
              <a:t>https://pylessons.com/LunarLander-v2-PPO/</a:t>
            </a:r>
            <a:r>
              <a:rPr lang="en" sz="1100"/>
              <a:t>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6">
                  <a:extLst>
                    <a:ext uri="{A12FA001-AC4F-418D-AE19-62706E023703}">
                      <ahyp:hlinkClr val="tx"/>
                    </a:ext>
                  </a:extLst>
                </a:hlinkClick>
              </a:rPr>
              <a:t>https://github.com/pythonlessons/Reinforcement_Learning/blob/master/LunarLander-v2_PPO/LunarLander-v2_PPO.py</a:t>
            </a:r>
            <a:r>
              <a:rPr lang="en" sz="1100"/>
              <a:t> </a:t>
            </a:r>
            <a:endParaRPr sz="1100"/>
          </a:p>
          <a:p>
            <a:pPr indent="-298450" lvl="0" marL="457200" rtl="0" algn="l">
              <a:lnSpc>
                <a:spcPct val="115000"/>
              </a:lnSpc>
              <a:spcBef>
                <a:spcPts val="0"/>
              </a:spcBef>
              <a:spcAft>
                <a:spcPts val="0"/>
              </a:spcAft>
              <a:buSzPts val="1100"/>
              <a:buChar char="●"/>
            </a:pPr>
            <a:r>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7">
                  <a:extLst>
                    <a:ext uri="{A12FA001-AC4F-418D-AE19-62706E023703}">
                      <ahyp:hlinkClr val="tx"/>
                    </a:ext>
                  </a:extLst>
                </a:hlinkClick>
              </a:rPr>
              <a:t>https://jonathan-hui.medium.com/rl-proximal-policy-optimization-ppo-explained-77f014ec3f12</a:t>
            </a:r>
            <a:r>
              <a:rPr lang="en" sz="1100"/>
              <a:t>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8">
                  <a:extLst>
                    <a:ext uri="{A12FA001-AC4F-418D-AE19-62706E023703}">
                      <ahyp:hlinkClr val="tx"/>
                    </a:ext>
                  </a:extLst>
                </a:hlinkClick>
              </a:rPr>
              <a:t>https://towardsdatascience.com/deep-deterministic-policy-gradient-ddpg-theory-and-implementation-747a3010e82f</a:t>
            </a:r>
            <a:r>
              <a:rPr lang="en" sz="1100"/>
              <a:t> </a:t>
            </a:r>
            <a:endParaRPr sz="1100"/>
          </a:p>
          <a:p>
            <a:pPr indent="-298450" lvl="0" marL="457200" rtl="0" algn="l">
              <a:lnSpc>
                <a:spcPct val="115000"/>
              </a:lnSpc>
              <a:spcBef>
                <a:spcPts val="0"/>
              </a:spcBef>
              <a:spcAft>
                <a:spcPts val="0"/>
              </a:spcAft>
              <a:buSzPts val="1100"/>
              <a:buChar char="●"/>
            </a:pPr>
            <a:r>
              <a:rPr lang="en" sz="1100" u="sng">
                <a:solidFill>
                  <a:srgbClr val="1155CC"/>
                </a:solidFill>
                <a:hlinkClick r:id="rId9">
                  <a:extLst>
                    <a:ext uri="{A12FA001-AC4F-418D-AE19-62706E023703}">
                      <ahyp:hlinkClr val="tx"/>
                    </a:ext>
                  </a:extLst>
                </a:hlinkClick>
              </a:rPr>
              <a:t>https://towardsdatascience.com/deep-deterministic-policy-gradients-explained-2d94655a9b7b</a:t>
            </a:r>
            <a:r>
              <a:rPr lang="en" sz="1100"/>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134"/>
          <p:cNvSpPr txBox="1"/>
          <p:nvPr/>
        </p:nvSpPr>
        <p:spPr>
          <a:xfrm>
            <a:off x="1624650" y="2017650"/>
            <a:ext cx="589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dk2"/>
                </a:solidFill>
                <a:latin typeface="Open Sans"/>
                <a:ea typeface="Open Sans"/>
                <a:cs typeface="Open Sans"/>
                <a:sym typeface="Open Sans"/>
              </a:rPr>
              <a:t>Thank You!!!!</a:t>
            </a:r>
            <a:endParaRPr b="1" sz="60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